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47"/>
  </p:notesMasterIdLst>
  <p:sldIdLst>
    <p:sldId id="256" r:id="rId5"/>
    <p:sldId id="257" r:id="rId6"/>
    <p:sldId id="333" r:id="rId7"/>
    <p:sldId id="334" r:id="rId8"/>
    <p:sldId id="258" r:id="rId9"/>
    <p:sldId id="331" r:id="rId10"/>
    <p:sldId id="261" r:id="rId11"/>
    <p:sldId id="262" r:id="rId12"/>
    <p:sldId id="263" r:id="rId13"/>
    <p:sldId id="264" r:id="rId14"/>
    <p:sldId id="269" r:id="rId15"/>
    <p:sldId id="259" r:id="rId16"/>
    <p:sldId id="272" r:id="rId17"/>
    <p:sldId id="273" r:id="rId18"/>
    <p:sldId id="270" r:id="rId19"/>
    <p:sldId id="304" r:id="rId20"/>
    <p:sldId id="308" r:id="rId21"/>
    <p:sldId id="274" r:id="rId22"/>
    <p:sldId id="275" r:id="rId23"/>
    <p:sldId id="276" r:id="rId24"/>
    <p:sldId id="279" r:id="rId25"/>
    <p:sldId id="280" r:id="rId26"/>
    <p:sldId id="297" r:id="rId27"/>
    <p:sldId id="309" r:id="rId28"/>
    <p:sldId id="286" r:id="rId29"/>
    <p:sldId id="287" r:id="rId30"/>
    <p:sldId id="306" r:id="rId31"/>
    <p:sldId id="311" r:id="rId32"/>
    <p:sldId id="281" r:id="rId33"/>
    <p:sldId id="282" r:id="rId34"/>
    <p:sldId id="283" r:id="rId35"/>
    <p:sldId id="285" r:id="rId36"/>
    <p:sldId id="305" r:id="rId37"/>
    <p:sldId id="310" r:id="rId38"/>
    <p:sldId id="288" r:id="rId39"/>
    <p:sldId id="289" r:id="rId40"/>
    <p:sldId id="290" r:id="rId41"/>
    <p:sldId id="307" r:id="rId42"/>
    <p:sldId id="312" r:id="rId43"/>
    <p:sldId id="337" r:id="rId44"/>
    <p:sldId id="260" r:id="rId45"/>
    <p:sldId id="298" r:id="rId46"/>
  </p:sldIdLst>
  <p:sldSz cx="18288000" cy="10287000"/>
  <p:notesSz cx="9144000" cy="6858000"/>
  <p:embeddedFontLst>
    <p:embeddedFont>
      <p:font typeface="Ballpoint" panose="020B0604020202020204" charset="0"/>
      <p:regular r:id="rId48"/>
    </p:embeddedFont>
    <p:embeddedFont>
      <p:font typeface="Childos Arabic" panose="020B0604020202020204" charset="-78"/>
      <p:regular r:id="rId49"/>
    </p:embeddedFont>
    <p:embeddedFont>
      <p:font typeface="One Little Font" panose="020B0604020202020204" charset="0"/>
      <p:regular r:id="rId50"/>
    </p:embeddedFont>
    <p:embeddedFont>
      <p:font typeface="One Little Font Bold" panose="020B0604020202020204" charset="0"/>
      <p:regular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4A98"/>
    <a:srgbClr val="A1DECD"/>
    <a:srgbClr val="9CD8FA"/>
    <a:srgbClr val="241D1C"/>
    <a:srgbClr val="E9E6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AA1321-64FF-44E0-9E8A-D888498D3D76}" v="1" dt="2025-07-28T18:03:50.8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8" d="100"/>
          <a:sy n="58" d="100"/>
        </p:scale>
        <p:origin x="434" y="2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1.fntdata"/><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font" Target="fonts/font4.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303E2C3D-FEB3-4215-BAD2-68094C96694D}" type="datetimeFigureOut">
              <a:rPr lang="en-US" smtClean="0"/>
              <a:t>8/8/2025</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39FF116E-E818-45C2-82F8-59431B9F3A85}" type="slidenum">
              <a:rPr lang="en-US" smtClean="0"/>
              <a:t>‹#›</a:t>
            </a:fld>
            <a:endParaRPr lang="en-US"/>
          </a:p>
        </p:txBody>
      </p:sp>
    </p:spTree>
    <p:extLst>
      <p:ext uri="{BB962C8B-B14F-4D97-AF65-F5344CB8AC3E}">
        <p14:creationId xmlns:p14="http://schemas.microsoft.com/office/powerpoint/2010/main" val="10134955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26" Type="http://schemas.openxmlformats.org/officeDocument/2006/relationships/image" Target="../media/image25.sv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jpeg"/><Relationship Id="rId16" Type="http://schemas.openxmlformats.org/officeDocument/2006/relationships/image" Target="../media/image15.svg"/><Relationship Id="rId20" Type="http://schemas.openxmlformats.org/officeDocument/2006/relationships/image" Target="../media/image19.svg"/><Relationship Id="rId29"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3.svg"/><Relationship Id="rId32" Type="http://schemas.openxmlformats.org/officeDocument/2006/relationships/image" Target="../media/image31.sv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svg"/><Relationship Id="rId10" Type="http://schemas.openxmlformats.org/officeDocument/2006/relationships/image" Target="../media/image9.svg"/><Relationship Id="rId19" Type="http://schemas.openxmlformats.org/officeDocument/2006/relationships/image" Target="../media/image18.png"/><Relationship Id="rId31" Type="http://schemas.openxmlformats.org/officeDocument/2006/relationships/image" Target="../media/image30.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svg"/><Relationship Id="rId27" Type="http://schemas.openxmlformats.org/officeDocument/2006/relationships/image" Target="../media/image26.png"/><Relationship Id="rId30" Type="http://schemas.openxmlformats.org/officeDocument/2006/relationships/image" Target="../media/image29.svg"/></Relationships>
</file>

<file path=ppt/slides/_rels/slide1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79.svg"/></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55.svg"/></Relationships>
</file>

<file path=ppt/slides/_rels/slide12.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80.png"/><Relationship Id="rId7" Type="http://schemas.openxmlformats.org/officeDocument/2006/relationships/image" Target="../media/image56.pn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83.svg"/><Relationship Id="rId4" Type="http://schemas.openxmlformats.org/officeDocument/2006/relationships/image" Target="../media/image81.svg"/><Relationship Id="rId9" Type="http://schemas.openxmlformats.org/officeDocument/2006/relationships/image" Target="../media/image82.png"/></Relationships>
</file>

<file path=ppt/slides/_rels/slide13.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84.png"/><Relationship Id="rId7" Type="http://schemas.openxmlformats.org/officeDocument/2006/relationships/image" Target="../media/image88.png"/><Relationship Id="rId12" Type="http://schemas.openxmlformats.org/officeDocument/2006/relationships/image" Target="../media/image8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7.svg"/><Relationship Id="rId11" Type="http://schemas.openxmlformats.org/officeDocument/2006/relationships/image" Target="../media/image80.png"/><Relationship Id="rId5" Type="http://schemas.openxmlformats.org/officeDocument/2006/relationships/image" Target="../media/image86.png"/><Relationship Id="rId10" Type="http://schemas.openxmlformats.org/officeDocument/2006/relationships/image" Target="../media/image91.svg"/><Relationship Id="rId4" Type="http://schemas.openxmlformats.org/officeDocument/2006/relationships/image" Target="../media/image85.svg"/><Relationship Id="rId9" Type="http://schemas.openxmlformats.org/officeDocument/2006/relationships/image" Target="../media/image90.png"/></Relationships>
</file>

<file path=ppt/slides/_rels/slide14.xml.rels><?xml version="1.0" encoding="UTF-8" standalone="yes"?>
<Relationships xmlns="http://schemas.openxmlformats.org/package/2006/relationships"><Relationship Id="rId8" Type="http://schemas.openxmlformats.org/officeDocument/2006/relationships/image" Target="../media/image95.svg"/><Relationship Id="rId13" Type="http://schemas.openxmlformats.org/officeDocument/2006/relationships/image" Target="../media/image16.png"/><Relationship Id="rId18" Type="http://schemas.openxmlformats.org/officeDocument/2006/relationships/image" Target="../media/image13.svg"/><Relationship Id="rId3" Type="http://schemas.openxmlformats.org/officeDocument/2006/relationships/image" Target="../media/image92.png"/><Relationship Id="rId7" Type="http://schemas.openxmlformats.org/officeDocument/2006/relationships/image" Target="../media/image94.png"/><Relationship Id="rId12" Type="http://schemas.openxmlformats.org/officeDocument/2006/relationships/image" Target="../media/image7.svg"/><Relationship Id="rId17" Type="http://schemas.openxmlformats.org/officeDocument/2006/relationships/image" Target="../media/image12.png"/><Relationship Id="rId2" Type="http://schemas.openxmlformats.org/officeDocument/2006/relationships/image" Target="../media/image1.jpeg"/><Relationship Id="rId16" Type="http://schemas.openxmlformats.org/officeDocument/2006/relationships/image" Target="../media/image5.svg"/><Relationship Id="rId20" Type="http://schemas.openxmlformats.org/officeDocument/2006/relationships/image" Target="../media/image97.sv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6.png"/><Relationship Id="rId5" Type="http://schemas.openxmlformats.org/officeDocument/2006/relationships/image" Target="../media/image10.png"/><Relationship Id="rId15" Type="http://schemas.openxmlformats.org/officeDocument/2006/relationships/image" Target="../media/image4.png"/><Relationship Id="rId10" Type="http://schemas.openxmlformats.org/officeDocument/2006/relationships/image" Target="../media/image25.svg"/><Relationship Id="rId19" Type="http://schemas.openxmlformats.org/officeDocument/2006/relationships/image" Target="../media/image96.png"/><Relationship Id="rId4" Type="http://schemas.openxmlformats.org/officeDocument/2006/relationships/image" Target="../media/image93.svg"/><Relationship Id="rId9" Type="http://schemas.openxmlformats.org/officeDocument/2006/relationships/image" Target="../media/image24.png"/><Relationship Id="rId14" Type="http://schemas.openxmlformats.org/officeDocument/2006/relationships/image" Target="../media/image17.svg"/></Relationships>
</file>

<file path=ppt/slides/_rels/slide15.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2.png"/><Relationship Id="rId7" Type="http://schemas.openxmlformats.org/officeDocument/2006/relationships/image" Target="../media/image6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9.svg"/><Relationship Id="rId5" Type="http://schemas.openxmlformats.org/officeDocument/2006/relationships/image" Target="../media/image98.png"/><Relationship Id="rId4" Type="http://schemas.openxmlformats.org/officeDocument/2006/relationships/image" Target="../media/image3.svg"/></Relationships>
</file>

<file path=ppt/slides/_rels/slide16.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sv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svg"/><Relationship Id="rId9" Type="http://schemas.openxmlformats.org/officeDocument/2006/relationships/image" Target="../media/image106.svg"/></Relationships>
</file>

<file path=ppt/slides/_rels/slide1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79.svg"/></Relationships>
</file>

<file path=ppt/slides/_rels/slide18.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80.png"/><Relationship Id="rId3" Type="http://schemas.openxmlformats.org/officeDocument/2006/relationships/image" Target="../media/image107.png"/><Relationship Id="rId7" Type="http://schemas.openxmlformats.org/officeDocument/2006/relationships/image" Target="../media/image10.png"/><Relationship Id="rId12" Type="http://schemas.openxmlformats.org/officeDocument/2006/relationships/image" Target="../media/image23.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0.svg"/><Relationship Id="rId11" Type="http://schemas.openxmlformats.org/officeDocument/2006/relationships/image" Target="../media/image22.png"/><Relationship Id="rId5" Type="http://schemas.openxmlformats.org/officeDocument/2006/relationships/image" Target="../media/image109.png"/><Relationship Id="rId10" Type="http://schemas.openxmlformats.org/officeDocument/2006/relationships/image" Target="../media/image89.svg"/><Relationship Id="rId4" Type="http://schemas.openxmlformats.org/officeDocument/2006/relationships/image" Target="../media/image108.svg"/><Relationship Id="rId9" Type="http://schemas.openxmlformats.org/officeDocument/2006/relationships/image" Target="../media/image88.png"/><Relationship Id="rId14" Type="http://schemas.openxmlformats.org/officeDocument/2006/relationships/image" Target="../media/image81.svg"/></Relationships>
</file>

<file path=ppt/slides/_rels/slide19.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68.png"/><Relationship Id="rId18" Type="http://schemas.openxmlformats.org/officeDocument/2006/relationships/image" Target="../media/image97.svg"/><Relationship Id="rId3" Type="http://schemas.openxmlformats.org/officeDocument/2006/relationships/image" Target="../media/image111.png"/><Relationship Id="rId21" Type="http://schemas.openxmlformats.org/officeDocument/2006/relationships/image" Target="../media/image115.png"/><Relationship Id="rId7" Type="http://schemas.openxmlformats.org/officeDocument/2006/relationships/image" Target="../media/image24.png"/><Relationship Id="rId12" Type="http://schemas.openxmlformats.org/officeDocument/2006/relationships/image" Target="../media/image17.svg"/><Relationship Id="rId17" Type="http://schemas.openxmlformats.org/officeDocument/2006/relationships/image" Target="../media/image96.png"/><Relationship Id="rId2" Type="http://schemas.openxmlformats.org/officeDocument/2006/relationships/image" Target="../media/image1.jpeg"/><Relationship Id="rId16" Type="http://schemas.openxmlformats.org/officeDocument/2006/relationships/image" Target="../media/image13.svg"/><Relationship Id="rId20" Type="http://schemas.openxmlformats.org/officeDocument/2006/relationships/image" Target="../media/image114.sv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12.png"/><Relationship Id="rId10" Type="http://schemas.openxmlformats.org/officeDocument/2006/relationships/image" Target="../media/image7.svg"/><Relationship Id="rId19" Type="http://schemas.openxmlformats.org/officeDocument/2006/relationships/image" Target="../media/image113.png"/><Relationship Id="rId4" Type="http://schemas.openxmlformats.org/officeDocument/2006/relationships/image" Target="../media/image112.svg"/><Relationship Id="rId9" Type="http://schemas.openxmlformats.org/officeDocument/2006/relationships/image" Target="../media/image6.png"/><Relationship Id="rId14" Type="http://schemas.openxmlformats.org/officeDocument/2006/relationships/image" Target="../media/image69.svg"/><Relationship Id="rId22" Type="http://schemas.openxmlformats.org/officeDocument/2006/relationships/image" Target="../media/image116.svg"/></Relationships>
</file>

<file path=ppt/slides/_rels/slide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sv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02.png"/><Relationship Id="rId7" Type="http://schemas.openxmlformats.org/officeDocument/2006/relationships/image" Target="../media/image81.sv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118.svg"/><Relationship Id="rId4" Type="http://schemas.openxmlformats.org/officeDocument/2006/relationships/image" Target="../media/image117.png"/><Relationship Id="rId9" Type="http://schemas.openxmlformats.org/officeDocument/2006/relationships/image" Target="../media/image45.svg"/></Relationships>
</file>

<file path=ppt/slides/_rels/slide21.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2.png"/><Relationship Id="rId7" Type="http://schemas.openxmlformats.org/officeDocument/2006/relationships/image" Target="../media/image6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9.svg"/><Relationship Id="rId5" Type="http://schemas.openxmlformats.org/officeDocument/2006/relationships/image" Target="../media/image98.png"/><Relationship Id="rId4" Type="http://schemas.openxmlformats.org/officeDocument/2006/relationships/image" Target="../media/image3.svg"/></Relationships>
</file>

<file path=ppt/slides/_rels/slide2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21.svg"/><Relationship Id="rId4" Type="http://schemas.openxmlformats.org/officeDocument/2006/relationships/image" Target="../media/image120.png"/></Relationships>
</file>

<file path=ppt/slides/_rels/slide23.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image" Target="../media/image100.png"/><Relationship Id="rId7" Type="http://schemas.openxmlformats.org/officeDocument/2006/relationships/image" Target="../media/image105.pn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104.svg"/><Relationship Id="rId5" Type="http://schemas.openxmlformats.org/officeDocument/2006/relationships/image" Target="../media/image103.png"/><Relationship Id="rId4" Type="http://schemas.openxmlformats.org/officeDocument/2006/relationships/image" Target="../media/image101.svg"/><Relationship Id="rId9" Type="http://schemas.openxmlformats.org/officeDocument/2006/relationships/image" Target="../media/image102.png"/></Relationships>
</file>

<file path=ppt/slides/_rels/slide2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79.svg"/></Relationships>
</file>

<file path=ppt/slides/_rels/slide25.xml.rels><?xml version="1.0" encoding="UTF-8" standalone="yes"?>
<Relationships xmlns="http://schemas.openxmlformats.org/package/2006/relationships"><Relationship Id="rId8" Type="http://schemas.openxmlformats.org/officeDocument/2006/relationships/image" Target="../media/image127.svg"/><Relationship Id="rId13" Type="http://schemas.openxmlformats.org/officeDocument/2006/relationships/image" Target="../media/image80.png"/><Relationship Id="rId3" Type="http://schemas.openxmlformats.org/officeDocument/2006/relationships/image" Target="../media/image122.png"/><Relationship Id="rId7" Type="http://schemas.openxmlformats.org/officeDocument/2006/relationships/image" Target="../media/image126.png"/><Relationship Id="rId12" Type="http://schemas.openxmlformats.org/officeDocument/2006/relationships/image" Target="../media/image65.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25.svg"/><Relationship Id="rId11" Type="http://schemas.openxmlformats.org/officeDocument/2006/relationships/image" Target="../media/image64.png"/><Relationship Id="rId5" Type="http://schemas.openxmlformats.org/officeDocument/2006/relationships/image" Target="../media/image124.png"/><Relationship Id="rId10" Type="http://schemas.openxmlformats.org/officeDocument/2006/relationships/image" Target="../media/image129.svg"/><Relationship Id="rId4" Type="http://schemas.openxmlformats.org/officeDocument/2006/relationships/image" Target="../media/image123.svg"/><Relationship Id="rId9" Type="http://schemas.openxmlformats.org/officeDocument/2006/relationships/image" Target="../media/image128.png"/><Relationship Id="rId14" Type="http://schemas.openxmlformats.org/officeDocument/2006/relationships/image" Target="../media/image81.svg"/></Relationships>
</file>

<file path=ppt/slides/_rels/slide26.xml.rels><?xml version="1.0" encoding="UTF-8" standalone="yes"?>
<Relationships xmlns="http://schemas.openxmlformats.org/package/2006/relationships"><Relationship Id="rId8" Type="http://schemas.openxmlformats.org/officeDocument/2006/relationships/image" Target="../media/image95.svg"/><Relationship Id="rId13" Type="http://schemas.openxmlformats.org/officeDocument/2006/relationships/image" Target="../media/image68.png"/><Relationship Id="rId18" Type="http://schemas.openxmlformats.org/officeDocument/2006/relationships/image" Target="../media/image97.svg"/><Relationship Id="rId3" Type="http://schemas.openxmlformats.org/officeDocument/2006/relationships/image" Target="../media/image130.png"/><Relationship Id="rId21" Type="http://schemas.openxmlformats.org/officeDocument/2006/relationships/image" Target="../media/image115.png"/><Relationship Id="rId7" Type="http://schemas.openxmlformats.org/officeDocument/2006/relationships/image" Target="../media/image94.png"/><Relationship Id="rId12" Type="http://schemas.openxmlformats.org/officeDocument/2006/relationships/image" Target="../media/image17.svg"/><Relationship Id="rId17" Type="http://schemas.openxmlformats.org/officeDocument/2006/relationships/image" Target="../media/image96.png"/><Relationship Id="rId2" Type="http://schemas.openxmlformats.org/officeDocument/2006/relationships/image" Target="../media/image1.jpeg"/><Relationship Id="rId16" Type="http://schemas.openxmlformats.org/officeDocument/2006/relationships/image" Target="../media/image5.svg"/><Relationship Id="rId20" Type="http://schemas.openxmlformats.org/officeDocument/2006/relationships/image" Target="../media/image114.sv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6.png"/><Relationship Id="rId24" Type="http://schemas.openxmlformats.org/officeDocument/2006/relationships/image" Target="../media/image13.svg"/><Relationship Id="rId5" Type="http://schemas.openxmlformats.org/officeDocument/2006/relationships/image" Target="../media/image10.png"/><Relationship Id="rId15" Type="http://schemas.openxmlformats.org/officeDocument/2006/relationships/image" Target="../media/image4.png"/><Relationship Id="rId23" Type="http://schemas.openxmlformats.org/officeDocument/2006/relationships/image" Target="../media/image12.png"/><Relationship Id="rId10" Type="http://schemas.openxmlformats.org/officeDocument/2006/relationships/image" Target="../media/image25.svg"/><Relationship Id="rId19" Type="http://schemas.openxmlformats.org/officeDocument/2006/relationships/image" Target="../media/image113.png"/><Relationship Id="rId4" Type="http://schemas.openxmlformats.org/officeDocument/2006/relationships/image" Target="../media/image131.svg"/><Relationship Id="rId9" Type="http://schemas.openxmlformats.org/officeDocument/2006/relationships/image" Target="../media/image24.png"/><Relationship Id="rId14" Type="http://schemas.openxmlformats.org/officeDocument/2006/relationships/image" Target="../media/image69.svg"/><Relationship Id="rId22" Type="http://schemas.openxmlformats.org/officeDocument/2006/relationships/image" Target="../media/image116.svg"/></Relationships>
</file>

<file path=ppt/slides/_rels/slide27.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image" Target="../media/image100.png"/><Relationship Id="rId7" Type="http://schemas.openxmlformats.org/officeDocument/2006/relationships/image" Target="../media/image105.pn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104.svg"/><Relationship Id="rId5" Type="http://schemas.openxmlformats.org/officeDocument/2006/relationships/image" Target="../media/image103.png"/><Relationship Id="rId4" Type="http://schemas.openxmlformats.org/officeDocument/2006/relationships/image" Target="../media/image101.svg"/><Relationship Id="rId9" Type="http://schemas.openxmlformats.org/officeDocument/2006/relationships/image" Target="../media/image102.png"/></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79.svg"/></Relationships>
</file>

<file path=ppt/slides/_rels/slide29.xml.rels><?xml version="1.0" encoding="UTF-8" standalone="yes"?>
<Relationships xmlns="http://schemas.openxmlformats.org/package/2006/relationships"><Relationship Id="rId8" Type="http://schemas.openxmlformats.org/officeDocument/2006/relationships/image" Target="../media/image116.svg"/><Relationship Id="rId13" Type="http://schemas.openxmlformats.org/officeDocument/2006/relationships/image" Target="../media/image80.png"/><Relationship Id="rId3" Type="http://schemas.openxmlformats.org/officeDocument/2006/relationships/image" Target="../media/image70.png"/><Relationship Id="rId7" Type="http://schemas.openxmlformats.org/officeDocument/2006/relationships/image" Target="../media/image115.png"/><Relationship Id="rId12" Type="http://schemas.openxmlformats.org/officeDocument/2006/relationships/image" Target="../media/image65.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5.svg"/><Relationship Id="rId11" Type="http://schemas.openxmlformats.org/officeDocument/2006/relationships/image" Target="../media/image64.png"/><Relationship Id="rId5" Type="http://schemas.openxmlformats.org/officeDocument/2006/relationships/image" Target="../media/image74.png"/><Relationship Id="rId10" Type="http://schemas.openxmlformats.org/officeDocument/2006/relationships/image" Target="../media/image97.svg"/><Relationship Id="rId4" Type="http://schemas.openxmlformats.org/officeDocument/2006/relationships/image" Target="../media/image71.svg"/><Relationship Id="rId9" Type="http://schemas.openxmlformats.org/officeDocument/2006/relationships/image" Target="../media/image96.png"/><Relationship Id="rId14" Type="http://schemas.openxmlformats.org/officeDocument/2006/relationships/image" Target="../media/image81.svg"/></Relationships>
</file>

<file path=ppt/slides/_rels/slide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3.svg"/></Relationships>
</file>

<file path=ppt/slides/_rels/slide30.xml.rels><?xml version="1.0" encoding="UTF-8" standalone="yes"?>
<Relationships xmlns="http://schemas.openxmlformats.org/package/2006/relationships"><Relationship Id="rId8" Type="http://schemas.openxmlformats.org/officeDocument/2006/relationships/image" Target="../media/image95.svg"/><Relationship Id="rId13" Type="http://schemas.openxmlformats.org/officeDocument/2006/relationships/image" Target="../media/image96.png"/><Relationship Id="rId18" Type="http://schemas.openxmlformats.org/officeDocument/2006/relationships/image" Target="../media/image69.svg"/><Relationship Id="rId3" Type="http://schemas.openxmlformats.org/officeDocument/2006/relationships/image" Target="../media/image132.png"/><Relationship Id="rId7" Type="http://schemas.openxmlformats.org/officeDocument/2006/relationships/image" Target="../media/image94.png"/><Relationship Id="rId12" Type="http://schemas.openxmlformats.org/officeDocument/2006/relationships/image" Target="../media/image13.svg"/><Relationship Id="rId17" Type="http://schemas.openxmlformats.org/officeDocument/2006/relationships/image" Target="../media/image68.png"/><Relationship Id="rId2" Type="http://schemas.openxmlformats.org/officeDocument/2006/relationships/image" Target="../media/image1.jpeg"/><Relationship Id="rId16" Type="http://schemas.openxmlformats.org/officeDocument/2006/relationships/image" Target="../media/image114.svg"/><Relationship Id="rId1" Type="http://schemas.openxmlformats.org/officeDocument/2006/relationships/slideLayout" Target="../slideLayouts/slideLayout7.xml"/><Relationship Id="rId6" Type="http://schemas.openxmlformats.org/officeDocument/2006/relationships/image" Target="../media/image135.svg"/><Relationship Id="rId11" Type="http://schemas.openxmlformats.org/officeDocument/2006/relationships/image" Target="../media/image12.png"/><Relationship Id="rId5" Type="http://schemas.openxmlformats.org/officeDocument/2006/relationships/image" Target="../media/image134.png"/><Relationship Id="rId15" Type="http://schemas.openxmlformats.org/officeDocument/2006/relationships/image" Target="../media/image113.png"/><Relationship Id="rId10" Type="http://schemas.openxmlformats.org/officeDocument/2006/relationships/image" Target="../media/image25.svg"/><Relationship Id="rId4" Type="http://schemas.openxmlformats.org/officeDocument/2006/relationships/image" Target="../media/image133.svg"/><Relationship Id="rId9" Type="http://schemas.openxmlformats.org/officeDocument/2006/relationships/image" Target="../media/image24.png"/><Relationship Id="rId14" Type="http://schemas.openxmlformats.org/officeDocument/2006/relationships/image" Target="../media/image97.svg"/></Relationships>
</file>

<file path=ppt/slides/_rels/slide3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37.svg"/></Relationships>
</file>

<file path=ppt/slides/_rels/slide3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3.png"/><Relationship Id="rId7" Type="http://schemas.openxmlformats.org/officeDocument/2006/relationships/image" Target="../media/image141.sv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140.png"/><Relationship Id="rId5" Type="http://schemas.openxmlformats.org/officeDocument/2006/relationships/image" Target="../media/image139.svg"/><Relationship Id="rId4" Type="http://schemas.openxmlformats.org/officeDocument/2006/relationships/image" Target="../media/image138.png"/><Relationship Id="rId9" Type="http://schemas.openxmlformats.org/officeDocument/2006/relationships/image" Target="../media/image45.svg"/></Relationships>
</file>

<file path=ppt/slides/_rels/slide33.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image" Target="../media/image100.png"/><Relationship Id="rId7" Type="http://schemas.openxmlformats.org/officeDocument/2006/relationships/image" Target="../media/image105.pn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104.svg"/><Relationship Id="rId5" Type="http://schemas.openxmlformats.org/officeDocument/2006/relationships/image" Target="../media/image103.png"/><Relationship Id="rId4" Type="http://schemas.openxmlformats.org/officeDocument/2006/relationships/image" Target="../media/image101.svg"/><Relationship Id="rId9" Type="http://schemas.openxmlformats.org/officeDocument/2006/relationships/image" Target="../media/image102.png"/></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79.svg"/></Relationships>
</file>

<file path=ppt/slides/_rels/slide35.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80.png"/><Relationship Id="rId3" Type="http://schemas.openxmlformats.org/officeDocument/2006/relationships/image" Target="../media/image30.png"/><Relationship Id="rId7" Type="http://schemas.openxmlformats.org/officeDocument/2006/relationships/image" Target="../media/image20.png"/><Relationship Id="rId12" Type="http://schemas.openxmlformats.org/officeDocument/2006/relationships/image" Target="../media/image145.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43.svg"/><Relationship Id="rId11" Type="http://schemas.openxmlformats.org/officeDocument/2006/relationships/image" Target="../media/image144.png"/><Relationship Id="rId5" Type="http://schemas.openxmlformats.org/officeDocument/2006/relationships/image" Target="../media/image142.png"/><Relationship Id="rId10" Type="http://schemas.openxmlformats.org/officeDocument/2006/relationships/image" Target="../media/image63.svg"/><Relationship Id="rId4" Type="http://schemas.openxmlformats.org/officeDocument/2006/relationships/image" Target="../media/image31.svg"/><Relationship Id="rId9" Type="http://schemas.openxmlformats.org/officeDocument/2006/relationships/image" Target="../media/image62.png"/><Relationship Id="rId14" Type="http://schemas.openxmlformats.org/officeDocument/2006/relationships/image" Target="../media/image81.svg"/></Relationships>
</file>

<file path=ppt/slides/_rels/slide36.xml.rels><?xml version="1.0" encoding="UTF-8" standalone="yes"?>
<Relationships xmlns="http://schemas.openxmlformats.org/package/2006/relationships"><Relationship Id="rId8" Type="http://schemas.openxmlformats.org/officeDocument/2006/relationships/image" Target="../media/image95.svg"/><Relationship Id="rId13" Type="http://schemas.openxmlformats.org/officeDocument/2006/relationships/image" Target="../media/image68.png"/><Relationship Id="rId18" Type="http://schemas.openxmlformats.org/officeDocument/2006/relationships/image" Target="../media/image97.svg"/><Relationship Id="rId3" Type="http://schemas.openxmlformats.org/officeDocument/2006/relationships/image" Target="../media/image146.png"/><Relationship Id="rId21" Type="http://schemas.openxmlformats.org/officeDocument/2006/relationships/image" Target="../media/image115.png"/><Relationship Id="rId7" Type="http://schemas.openxmlformats.org/officeDocument/2006/relationships/image" Target="../media/image94.png"/><Relationship Id="rId12" Type="http://schemas.openxmlformats.org/officeDocument/2006/relationships/image" Target="../media/image17.svg"/><Relationship Id="rId17" Type="http://schemas.openxmlformats.org/officeDocument/2006/relationships/image" Target="../media/image96.png"/><Relationship Id="rId2" Type="http://schemas.openxmlformats.org/officeDocument/2006/relationships/image" Target="../media/image1.jpeg"/><Relationship Id="rId16" Type="http://schemas.openxmlformats.org/officeDocument/2006/relationships/image" Target="../media/image5.svg"/><Relationship Id="rId20" Type="http://schemas.openxmlformats.org/officeDocument/2006/relationships/image" Target="../media/image114.sv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6.png"/><Relationship Id="rId24" Type="http://schemas.openxmlformats.org/officeDocument/2006/relationships/image" Target="../media/image13.svg"/><Relationship Id="rId5" Type="http://schemas.openxmlformats.org/officeDocument/2006/relationships/image" Target="../media/image10.png"/><Relationship Id="rId15" Type="http://schemas.openxmlformats.org/officeDocument/2006/relationships/image" Target="../media/image4.png"/><Relationship Id="rId23" Type="http://schemas.openxmlformats.org/officeDocument/2006/relationships/image" Target="../media/image12.png"/><Relationship Id="rId10" Type="http://schemas.openxmlformats.org/officeDocument/2006/relationships/image" Target="../media/image25.svg"/><Relationship Id="rId19" Type="http://schemas.openxmlformats.org/officeDocument/2006/relationships/image" Target="../media/image113.png"/><Relationship Id="rId4" Type="http://schemas.openxmlformats.org/officeDocument/2006/relationships/image" Target="../media/image147.svg"/><Relationship Id="rId9" Type="http://schemas.openxmlformats.org/officeDocument/2006/relationships/image" Target="../media/image24.png"/><Relationship Id="rId14" Type="http://schemas.openxmlformats.org/officeDocument/2006/relationships/image" Target="../media/image69.svg"/><Relationship Id="rId22" Type="http://schemas.openxmlformats.org/officeDocument/2006/relationships/image" Target="../media/image116.svg"/></Relationships>
</file>

<file path=ppt/slides/_rels/slide37.xml.rels><?xml version="1.0" encoding="UTF-8" standalone="yes"?>
<Relationships xmlns="http://schemas.openxmlformats.org/package/2006/relationships"><Relationship Id="rId8" Type="http://schemas.openxmlformats.org/officeDocument/2006/relationships/image" Target="../media/image123.svg"/><Relationship Id="rId3" Type="http://schemas.openxmlformats.org/officeDocument/2006/relationships/image" Target="../media/image111.png"/><Relationship Id="rId7" Type="http://schemas.openxmlformats.org/officeDocument/2006/relationships/image" Target="../media/image12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49.svg"/><Relationship Id="rId5" Type="http://schemas.openxmlformats.org/officeDocument/2006/relationships/image" Target="../media/image148.png"/><Relationship Id="rId4" Type="http://schemas.openxmlformats.org/officeDocument/2006/relationships/image" Target="../media/image112.svg"/></Relationships>
</file>

<file path=ppt/slides/_rels/slide38.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image" Target="../media/image100.png"/><Relationship Id="rId7" Type="http://schemas.openxmlformats.org/officeDocument/2006/relationships/image" Target="../media/image105.pn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104.svg"/><Relationship Id="rId5" Type="http://schemas.openxmlformats.org/officeDocument/2006/relationships/image" Target="../media/image103.png"/><Relationship Id="rId4" Type="http://schemas.openxmlformats.org/officeDocument/2006/relationships/image" Target="../media/image101.svg"/><Relationship Id="rId9" Type="http://schemas.openxmlformats.org/officeDocument/2006/relationships/image" Target="../media/image102.png"/></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79.svg"/></Relationships>
</file>

<file path=ppt/slides/_rels/slide4.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0.png"/><Relationship Id="rId3" Type="http://schemas.openxmlformats.org/officeDocument/2006/relationships/image" Target="../media/image33.png"/><Relationship Id="rId7" Type="http://schemas.openxmlformats.org/officeDocument/2006/relationships/image" Target="../media/image45.svg"/><Relationship Id="rId12" Type="http://schemas.openxmlformats.org/officeDocument/2006/relationships/image" Target="../media/image49.pn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44.png"/><Relationship Id="rId11" Type="http://schemas.microsoft.com/office/2007/relationships/hdphoto" Target="../media/hdphoto1.wdp"/><Relationship Id="rId5" Type="http://schemas.openxmlformats.org/officeDocument/2006/relationships/image" Target="../media/image37.svg"/><Relationship Id="rId10" Type="http://schemas.openxmlformats.org/officeDocument/2006/relationships/image" Target="../media/image48.png"/><Relationship Id="rId4" Type="http://schemas.openxmlformats.org/officeDocument/2006/relationships/image" Target="../media/image36.png"/><Relationship Id="rId9" Type="http://schemas.openxmlformats.org/officeDocument/2006/relationships/image" Target="../media/image47.svg"/><Relationship Id="rId14" Type="http://schemas.openxmlformats.org/officeDocument/2006/relationships/image" Target="../media/image51.png"/></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3.svg"/></Relationships>
</file>

<file path=ppt/slides/_rels/slide41.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150.png"/><Relationship Id="rId7" Type="http://schemas.openxmlformats.org/officeDocument/2006/relationships/image" Target="../media/image6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3.svg"/><Relationship Id="rId5" Type="http://schemas.openxmlformats.org/officeDocument/2006/relationships/image" Target="../media/image152.png"/><Relationship Id="rId10" Type="http://schemas.openxmlformats.org/officeDocument/2006/relationships/image" Target="../media/image7.svg"/><Relationship Id="rId4" Type="http://schemas.openxmlformats.org/officeDocument/2006/relationships/image" Target="../media/image151.svg"/><Relationship Id="rId9" Type="http://schemas.openxmlformats.org/officeDocument/2006/relationships/image" Target="../media/image6.png"/></Relationships>
</file>

<file path=ppt/slides/_rels/slide42.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5.svg"/><Relationship Id="rId3" Type="http://schemas.openxmlformats.org/officeDocument/2006/relationships/image" Target="../media/image33.png"/><Relationship Id="rId7" Type="http://schemas.openxmlformats.org/officeDocument/2006/relationships/image" Target="../media/image55.svg"/><Relationship Id="rId12" Type="http://schemas.openxmlformats.org/officeDocument/2006/relationships/image" Target="../media/image44.pn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37.svg"/><Relationship Id="rId5" Type="http://schemas.openxmlformats.org/officeDocument/2006/relationships/image" Target="../media/image155.svg"/><Relationship Id="rId10" Type="http://schemas.openxmlformats.org/officeDocument/2006/relationships/image" Target="../media/image36.png"/><Relationship Id="rId4" Type="http://schemas.openxmlformats.org/officeDocument/2006/relationships/image" Target="../media/image154.png"/><Relationship Id="rId9" Type="http://schemas.openxmlformats.org/officeDocument/2006/relationships/image" Target="../media/image39.svg"/></Relationships>
</file>

<file path=ppt/slides/_rels/slide5.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slides/_rels/slide6.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8.png"/><Relationship Id="rId7" Type="http://schemas.openxmlformats.org/officeDocument/2006/relationships/image" Target="../media/image56.pn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9.svg"/></Relationships>
</file>

<file path=ppt/slides/_rels/slide7.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3.sv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svg"/><Relationship Id="rId4" Type="http://schemas.openxmlformats.org/officeDocument/2006/relationships/image" Target="../media/image61.svg"/><Relationship Id="rId9" Type="http://schemas.openxmlformats.org/officeDocument/2006/relationships/image" Target="../media/image66.png"/></Relationships>
</file>

<file path=ppt/slides/_rels/slide8.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70.png"/><Relationship Id="rId7" Type="http://schemas.openxmlformats.org/officeDocument/2006/relationships/image" Target="../media/image72.png"/><Relationship Id="rId12" Type="http://schemas.openxmlformats.org/officeDocument/2006/relationships/image" Target="../media/image77.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9.svg"/><Relationship Id="rId11" Type="http://schemas.openxmlformats.org/officeDocument/2006/relationships/image" Target="../media/image76.png"/><Relationship Id="rId5" Type="http://schemas.openxmlformats.org/officeDocument/2006/relationships/image" Target="../media/image68.png"/><Relationship Id="rId10" Type="http://schemas.openxmlformats.org/officeDocument/2006/relationships/image" Target="../media/image75.svg"/><Relationship Id="rId4" Type="http://schemas.openxmlformats.org/officeDocument/2006/relationships/image" Target="../media/image71.svg"/><Relationship Id="rId9" Type="http://schemas.openxmlformats.org/officeDocument/2006/relationships/image" Target="../media/image74.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openxmlformats.org/officeDocument/2006/relationships/image" Target="../media/image55.sv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45.svg"/><Relationship Id="rId5" Type="http://schemas.openxmlformats.org/officeDocument/2006/relationships/image" Target="../media/image39.sv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3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4075018" y="1634521"/>
            <a:ext cx="10137965" cy="8034337"/>
          </a:xfrm>
          <a:custGeom>
            <a:avLst/>
            <a:gdLst/>
            <a:ahLst/>
            <a:cxnLst/>
            <a:rect l="l" t="t" r="r" b="b"/>
            <a:pathLst>
              <a:path w="10137965" h="8034337">
                <a:moveTo>
                  <a:pt x="0" y="0"/>
                </a:moveTo>
                <a:lnTo>
                  <a:pt x="10137964" y="0"/>
                </a:lnTo>
                <a:lnTo>
                  <a:pt x="10137964" y="8034337"/>
                </a:lnTo>
                <a:lnTo>
                  <a:pt x="0" y="80343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5080061" y="2745114"/>
            <a:ext cx="7636104" cy="4941575"/>
          </a:xfrm>
          <a:prstGeom prst="rect">
            <a:avLst/>
          </a:prstGeom>
        </p:spPr>
        <p:txBody>
          <a:bodyPr lIns="0" tIns="0" rIns="0" bIns="0" rtlCol="0" anchor="t">
            <a:spAutoFit/>
          </a:bodyPr>
          <a:lstStyle/>
          <a:p>
            <a:pPr algn="ctr">
              <a:lnSpc>
                <a:spcPts val="9345"/>
              </a:lnSpc>
            </a:pPr>
            <a:r>
              <a:rPr lang="en-US" sz="8900" spc="445">
                <a:solidFill>
                  <a:srgbClr val="FFFFFF"/>
                </a:solidFill>
                <a:latin typeface="Ballpoint"/>
                <a:ea typeface="Ballpoint"/>
                <a:cs typeface="Ballpoint"/>
                <a:sym typeface="Ballpoint"/>
              </a:rPr>
              <a:t>NAVIGATING INTERPERSONAL COMMUNICATIONS &amp; EMOTIONS</a:t>
            </a:r>
          </a:p>
        </p:txBody>
      </p:sp>
      <p:sp>
        <p:nvSpPr>
          <p:cNvPr id="5" name="Freeform 5"/>
          <p:cNvSpPr/>
          <p:nvPr/>
        </p:nvSpPr>
        <p:spPr>
          <a:xfrm rot="5005976">
            <a:off x="13258542" y="500013"/>
            <a:ext cx="3655695" cy="3768758"/>
          </a:xfrm>
          <a:custGeom>
            <a:avLst/>
            <a:gdLst/>
            <a:ahLst/>
            <a:cxnLst/>
            <a:rect l="l" t="t" r="r" b="b"/>
            <a:pathLst>
              <a:path w="3655695" h="3768758">
                <a:moveTo>
                  <a:pt x="0" y="0"/>
                </a:moveTo>
                <a:lnTo>
                  <a:pt x="3655695" y="0"/>
                </a:lnTo>
                <a:lnTo>
                  <a:pt x="3655695" y="3768757"/>
                </a:lnTo>
                <a:lnTo>
                  <a:pt x="0" y="37687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rot="-4634979">
            <a:off x="1000937" y="5885097"/>
            <a:ext cx="3387738" cy="3492514"/>
          </a:xfrm>
          <a:custGeom>
            <a:avLst/>
            <a:gdLst/>
            <a:ahLst/>
            <a:cxnLst/>
            <a:rect l="l" t="t" r="r" b="b"/>
            <a:pathLst>
              <a:path w="3387738" h="3492514">
                <a:moveTo>
                  <a:pt x="0" y="0"/>
                </a:moveTo>
                <a:lnTo>
                  <a:pt x="3387739" y="0"/>
                </a:lnTo>
                <a:lnTo>
                  <a:pt x="3387739" y="3492513"/>
                </a:lnTo>
                <a:lnTo>
                  <a:pt x="0" y="349251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TextBox 7"/>
          <p:cNvSpPr txBox="1"/>
          <p:nvPr/>
        </p:nvSpPr>
        <p:spPr>
          <a:xfrm rot="-2109229">
            <a:off x="4381447" y="2156197"/>
            <a:ext cx="2537855" cy="2165442"/>
          </a:xfrm>
          <a:prstGeom prst="rect">
            <a:avLst/>
          </a:prstGeom>
        </p:spPr>
        <p:txBody>
          <a:bodyPr lIns="0" tIns="0" rIns="0" bIns="0" rtlCol="0" anchor="t">
            <a:prstTxWarp prst="textArchUp">
              <a:avLst/>
            </a:prstTxWarp>
            <a:spAutoFit/>
          </a:bodyPr>
          <a:lstStyle/>
          <a:p>
            <a:pPr algn="ctr">
              <a:lnSpc>
                <a:spcPts val="13835"/>
              </a:lnSpc>
            </a:pPr>
            <a:r>
              <a:rPr lang="en-US" sz="15800" spc="658">
                <a:solidFill>
                  <a:srgbClr val="FFFFFF"/>
                </a:solidFill>
                <a:latin typeface="Ballpoint"/>
                <a:ea typeface="Ballpoint"/>
                <a:cs typeface="Ballpoint"/>
                <a:sym typeface="Ballpoint"/>
              </a:rPr>
              <a:t>NICE</a:t>
            </a:r>
          </a:p>
        </p:txBody>
      </p:sp>
      <p:sp>
        <p:nvSpPr>
          <p:cNvPr id="8" name="Freeform 8"/>
          <p:cNvSpPr/>
          <p:nvPr/>
        </p:nvSpPr>
        <p:spPr>
          <a:xfrm flipH="1">
            <a:off x="10656505" y="-527275"/>
            <a:ext cx="2176008" cy="2374906"/>
          </a:xfrm>
          <a:custGeom>
            <a:avLst/>
            <a:gdLst/>
            <a:ahLst/>
            <a:cxnLst/>
            <a:rect l="l" t="t" r="r" b="b"/>
            <a:pathLst>
              <a:path w="2176008" h="2374906">
                <a:moveTo>
                  <a:pt x="2176008" y="0"/>
                </a:moveTo>
                <a:lnTo>
                  <a:pt x="0" y="0"/>
                </a:lnTo>
                <a:lnTo>
                  <a:pt x="0" y="2374907"/>
                </a:lnTo>
                <a:lnTo>
                  <a:pt x="2176008" y="2374907"/>
                </a:lnTo>
                <a:lnTo>
                  <a:pt x="2176008"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rot="-4685807">
            <a:off x="-1299343" y="1835957"/>
            <a:ext cx="3055755" cy="3259472"/>
          </a:xfrm>
          <a:custGeom>
            <a:avLst/>
            <a:gdLst/>
            <a:ahLst/>
            <a:cxnLst/>
            <a:rect l="l" t="t" r="r" b="b"/>
            <a:pathLst>
              <a:path w="3055755" h="3259472">
                <a:moveTo>
                  <a:pt x="0" y="0"/>
                </a:moveTo>
                <a:lnTo>
                  <a:pt x="3055754" y="0"/>
                </a:lnTo>
                <a:lnTo>
                  <a:pt x="3055754" y="3259471"/>
                </a:lnTo>
                <a:lnTo>
                  <a:pt x="0" y="325947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10"/>
          <p:cNvSpPr/>
          <p:nvPr/>
        </p:nvSpPr>
        <p:spPr>
          <a:xfrm rot="-2449215">
            <a:off x="600842" y="-447727"/>
            <a:ext cx="2661260" cy="2952854"/>
          </a:xfrm>
          <a:custGeom>
            <a:avLst/>
            <a:gdLst/>
            <a:ahLst/>
            <a:cxnLst/>
            <a:rect l="l" t="t" r="r" b="b"/>
            <a:pathLst>
              <a:path w="2661260" h="2952854">
                <a:moveTo>
                  <a:pt x="0" y="0"/>
                </a:moveTo>
                <a:lnTo>
                  <a:pt x="2661260" y="0"/>
                </a:lnTo>
                <a:lnTo>
                  <a:pt x="2661260" y="2952854"/>
                </a:lnTo>
                <a:lnTo>
                  <a:pt x="0" y="295285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1" name="Freeform 11"/>
          <p:cNvSpPr/>
          <p:nvPr/>
        </p:nvSpPr>
        <p:spPr>
          <a:xfrm>
            <a:off x="4075018" y="8995169"/>
            <a:ext cx="3425571" cy="4114800"/>
          </a:xfrm>
          <a:custGeom>
            <a:avLst/>
            <a:gdLst/>
            <a:ahLst/>
            <a:cxnLst/>
            <a:rect l="l" t="t" r="r" b="b"/>
            <a:pathLst>
              <a:path w="3425571" h="4114800">
                <a:moveTo>
                  <a:pt x="0" y="0"/>
                </a:moveTo>
                <a:lnTo>
                  <a:pt x="3425571" y="0"/>
                </a:lnTo>
                <a:lnTo>
                  <a:pt x="3425571"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 name="Freeform 12"/>
          <p:cNvSpPr/>
          <p:nvPr/>
        </p:nvSpPr>
        <p:spPr>
          <a:xfrm rot="4767601">
            <a:off x="7917209" y="-612675"/>
            <a:ext cx="1946000" cy="1931405"/>
          </a:xfrm>
          <a:custGeom>
            <a:avLst/>
            <a:gdLst/>
            <a:ahLst/>
            <a:cxnLst/>
            <a:rect l="l" t="t" r="r" b="b"/>
            <a:pathLst>
              <a:path w="1946000" h="1931405">
                <a:moveTo>
                  <a:pt x="0" y="0"/>
                </a:moveTo>
                <a:lnTo>
                  <a:pt x="1946000" y="0"/>
                </a:lnTo>
                <a:lnTo>
                  <a:pt x="1946000" y="1931405"/>
                </a:lnTo>
                <a:lnTo>
                  <a:pt x="0" y="193140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3" name="Freeform 13"/>
          <p:cNvSpPr/>
          <p:nvPr/>
        </p:nvSpPr>
        <p:spPr>
          <a:xfrm rot="3818884">
            <a:off x="15258488" y="4021954"/>
            <a:ext cx="3055755" cy="3259472"/>
          </a:xfrm>
          <a:custGeom>
            <a:avLst/>
            <a:gdLst/>
            <a:ahLst/>
            <a:cxnLst/>
            <a:rect l="l" t="t" r="r" b="b"/>
            <a:pathLst>
              <a:path w="3055755" h="3259472">
                <a:moveTo>
                  <a:pt x="0" y="0"/>
                </a:moveTo>
                <a:lnTo>
                  <a:pt x="3055755" y="0"/>
                </a:lnTo>
                <a:lnTo>
                  <a:pt x="3055755" y="3259471"/>
                </a:lnTo>
                <a:lnTo>
                  <a:pt x="0" y="325947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4" name="Freeform 14"/>
          <p:cNvSpPr/>
          <p:nvPr/>
        </p:nvSpPr>
        <p:spPr>
          <a:xfrm rot="1890963">
            <a:off x="16576291" y="1783045"/>
            <a:ext cx="2672049" cy="2398164"/>
          </a:xfrm>
          <a:custGeom>
            <a:avLst/>
            <a:gdLst/>
            <a:ahLst/>
            <a:cxnLst/>
            <a:rect l="l" t="t" r="r" b="b"/>
            <a:pathLst>
              <a:path w="2672049" h="2398164">
                <a:moveTo>
                  <a:pt x="0" y="0"/>
                </a:moveTo>
                <a:lnTo>
                  <a:pt x="2672049" y="0"/>
                </a:lnTo>
                <a:lnTo>
                  <a:pt x="2672049" y="2398164"/>
                </a:lnTo>
                <a:lnTo>
                  <a:pt x="0" y="2398164"/>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5" name="Freeform 15"/>
          <p:cNvSpPr/>
          <p:nvPr/>
        </p:nvSpPr>
        <p:spPr>
          <a:xfrm rot="-1641097">
            <a:off x="15753419" y="7283189"/>
            <a:ext cx="2031942" cy="2682431"/>
          </a:xfrm>
          <a:custGeom>
            <a:avLst/>
            <a:gdLst/>
            <a:ahLst/>
            <a:cxnLst/>
            <a:rect l="l" t="t" r="r" b="b"/>
            <a:pathLst>
              <a:path w="2031942" h="2682431">
                <a:moveTo>
                  <a:pt x="0" y="0"/>
                </a:moveTo>
                <a:lnTo>
                  <a:pt x="2031941" y="0"/>
                </a:lnTo>
                <a:lnTo>
                  <a:pt x="2031941" y="2682431"/>
                </a:lnTo>
                <a:lnTo>
                  <a:pt x="0" y="268243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16" name="Freeform 16"/>
          <p:cNvSpPr/>
          <p:nvPr/>
        </p:nvSpPr>
        <p:spPr>
          <a:xfrm rot="4767601">
            <a:off x="14113390" y="9425828"/>
            <a:ext cx="1946000" cy="1931405"/>
          </a:xfrm>
          <a:custGeom>
            <a:avLst/>
            <a:gdLst/>
            <a:ahLst/>
            <a:cxnLst/>
            <a:rect l="l" t="t" r="r" b="b"/>
            <a:pathLst>
              <a:path w="1946000" h="1931405">
                <a:moveTo>
                  <a:pt x="0" y="0"/>
                </a:moveTo>
                <a:lnTo>
                  <a:pt x="1946000" y="0"/>
                </a:lnTo>
                <a:lnTo>
                  <a:pt x="1946000" y="1931405"/>
                </a:lnTo>
                <a:lnTo>
                  <a:pt x="0" y="1931405"/>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7" name="Freeform 17"/>
          <p:cNvSpPr/>
          <p:nvPr/>
        </p:nvSpPr>
        <p:spPr>
          <a:xfrm rot="-4386753">
            <a:off x="-1029690" y="9106879"/>
            <a:ext cx="3390323" cy="3212331"/>
          </a:xfrm>
          <a:custGeom>
            <a:avLst/>
            <a:gdLst/>
            <a:ahLst/>
            <a:cxnLst/>
            <a:rect l="l" t="t" r="r" b="b"/>
            <a:pathLst>
              <a:path w="3390323" h="3212331">
                <a:moveTo>
                  <a:pt x="0" y="0"/>
                </a:moveTo>
                <a:lnTo>
                  <a:pt x="3390323" y="0"/>
                </a:lnTo>
                <a:lnTo>
                  <a:pt x="3390323" y="3212331"/>
                </a:lnTo>
                <a:lnTo>
                  <a:pt x="0" y="3212331"/>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18" name="Freeform 18"/>
          <p:cNvSpPr/>
          <p:nvPr/>
        </p:nvSpPr>
        <p:spPr>
          <a:xfrm rot="1767381">
            <a:off x="-202046" y="5561493"/>
            <a:ext cx="691939" cy="2798282"/>
          </a:xfrm>
          <a:custGeom>
            <a:avLst/>
            <a:gdLst/>
            <a:ahLst/>
            <a:cxnLst/>
            <a:rect l="l" t="t" r="r" b="b"/>
            <a:pathLst>
              <a:path w="691939" h="2798282">
                <a:moveTo>
                  <a:pt x="0" y="0"/>
                </a:moveTo>
                <a:lnTo>
                  <a:pt x="691938" y="0"/>
                </a:lnTo>
                <a:lnTo>
                  <a:pt x="691938" y="2798282"/>
                </a:lnTo>
                <a:lnTo>
                  <a:pt x="0" y="2798282"/>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sp>
        <p:nvSpPr>
          <p:cNvPr id="19" name="Freeform 19"/>
          <p:cNvSpPr/>
          <p:nvPr/>
        </p:nvSpPr>
        <p:spPr>
          <a:xfrm rot="-4386753">
            <a:off x="14518620" y="-2433279"/>
            <a:ext cx="3390323" cy="3212331"/>
          </a:xfrm>
          <a:custGeom>
            <a:avLst/>
            <a:gdLst/>
            <a:ahLst/>
            <a:cxnLst/>
            <a:rect l="l" t="t" r="r" b="b"/>
            <a:pathLst>
              <a:path w="3390323" h="3212331">
                <a:moveTo>
                  <a:pt x="0" y="0"/>
                </a:moveTo>
                <a:lnTo>
                  <a:pt x="3390322" y="0"/>
                </a:lnTo>
                <a:lnTo>
                  <a:pt x="3390322" y="3212331"/>
                </a:lnTo>
                <a:lnTo>
                  <a:pt x="0" y="3212331"/>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n-US"/>
          </a:p>
        </p:txBody>
      </p:sp>
      <p:sp>
        <p:nvSpPr>
          <p:cNvPr id="20" name="Freeform 20"/>
          <p:cNvSpPr/>
          <p:nvPr/>
        </p:nvSpPr>
        <p:spPr>
          <a:xfrm rot="-4685807">
            <a:off x="16909511" y="-1276708"/>
            <a:ext cx="3055755" cy="3259472"/>
          </a:xfrm>
          <a:custGeom>
            <a:avLst/>
            <a:gdLst/>
            <a:ahLst/>
            <a:cxnLst/>
            <a:rect l="l" t="t" r="r" b="b"/>
            <a:pathLst>
              <a:path w="3055755" h="3259472">
                <a:moveTo>
                  <a:pt x="0" y="0"/>
                </a:moveTo>
                <a:lnTo>
                  <a:pt x="3055755" y="0"/>
                </a:lnTo>
                <a:lnTo>
                  <a:pt x="3055755" y="3259472"/>
                </a:lnTo>
                <a:lnTo>
                  <a:pt x="0" y="325947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1" name="Freeform 21"/>
          <p:cNvSpPr/>
          <p:nvPr/>
        </p:nvSpPr>
        <p:spPr>
          <a:xfrm>
            <a:off x="6560406" y="9258300"/>
            <a:ext cx="2661260" cy="2952854"/>
          </a:xfrm>
          <a:custGeom>
            <a:avLst/>
            <a:gdLst/>
            <a:ahLst/>
            <a:cxnLst/>
            <a:rect l="l" t="t" r="r" b="b"/>
            <a:pathLst>
              <a:path w="2661260" h="2952854">
                <a:moveTo>
                  <a:pt x="0" y="0"/>
                </a:moveTo>
                <a:lnTo>
                  <a:pt x="2661260" y="0"/>
                </a:lnTo>
                <a:lnTo>
                  <a:pt x="2661260" y="2952854"/>
                </a:lnTo>
                <a:lnTo>
                  <a:pt x="0" y="295285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2" name="TextBox 22"/>
          <p:cNvSpPr txBox="1"/>
          <p:nvPr/>
        </p:nvSpPr>
        <p:spPr>
          <a:xfrm rot="-1634123">
            <a:off x="8597073" y="6227484"/>
            <a:ext cx="7292422" cy="2166220"/>
          </a:xfrm>
          <a:prstGeom prst="rect">
            <a:avLst/>
          </a:prstGeom>
        </p:spPr>
        <p:txBody>
          <a:bodyPr lIns="0" tIns="0" rIns="0" bIns="0" rtlCol="0" anchor="t">
            <a:prstTxWarp prst="textArchDown">
              <a:avLst>
                <a:gd name="adj" fmla="val 728621"/>
              </a:avLst>
            </a:prstTxWarp>
            <a:spAutoFit/>
          </a:bodyPr>
          <a:lstStyle/>
          <a:p>
            <a:pPr algn="l">
              <a:lnSpc>
                <a:spcPts val="6825"/>
              </a:lnSpc>
            </a:pPr>
            <a:r>
              <a:rPr lang="en-US" sz="6500" spc="325">
                <a:solidFill>
                  <a:srgbClr val="FFFFFF"/>
                </a:solidFill>
                <a:latin typeface="Ballpoint"/>
                <a:ea typeface="Ballpoint"/>
                <a:cs typeface="Ballpoint"/>
                <a:sym typeface="Ballpoint"/>
              </a:rPr>
              <a:t>An Interactive Workshop </a:t>
            </a:r>
          </a:p>
        </p:txBody>
      </p:sp>
      <p:sp>
        <p:nvSpPr>
          <p:cNvPr id="23" name="Freeform 23"/>
          <p:cNvSpPr/>
          <p:nvPr/>
        </p:nvSpPr>
        <p:spPr>
          <a:xfrm rot="4767601">
            <a:off x="3454351" y="-1070233"/>
            <a:ext cx="1946000" cy="1931405"/>
          </a:xfrm>
          <a:custGeom>
            <a:avLst/>
            <a:gdLst/>
            <a:ahLst/>
            <a:cxnLst/>
            <a:rect l="l" t="t" r="r" b="b"/>
            <a:pathLst>
              <a:path w="1946000" h="1931405">
                <a:moveTo>
                  <a:pt x="0" y="0"/>
                </a:moveTo>
                <a:lnTo>
                  <a:pt x="1946000" y="0"/>
                </a:lnTo>
                <a:lnTo>
                  <a:pt x="1946000" y="1931405"/>
                </a:lnTo>
                <a:lnTo>
                  <a:pt x="0" y="1931405"/>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TextBox 3"/>
          <p:cNvSpPr txBox="1"/>
          <p:nvPr/>
        </p:nvSpPr>
        <p:spPr>
          <a:xfrm>
            <a:off x="1028700" y="2622465"/>
            <a:ext cx="16230600" cy="744220"/>
          </a:xfrm>
          <a:prstGeom prst="rect">
            <a:avLst/>
          </a:prstGeom>
        </p:spPr>
        <p:txBody>
          <a:bodyPr lIns="0" tIns="0" rIns="0" bIns="0" rtlCol="0" anchor="t">
            <a:spAutoFit/>
          </a:bodyPr>
          <a:lstStyle/>
          <a:p>
            <a:pPr algn="ctr">
              <a:lnSpc>
                <a:spcPts val="5059"/>
              </a:lnSpc>
            </a:pPr>
            <a:r>
              <a:rPr lang="en-US" sz="4599" spc="124">
                <a:solidFill>
                  <a:srgbClr val="FFFFFF"/>
                </a:solidFill>
                <a:latin typeface="Ballpoint"/>
                <a:ea typeface="Ballpoint"/>
                <a:cs typeface="Ballpoint"/>
                <a:sym typeface="Ballpoint"/>
              </a:rPr>
              <a:t>Follow through of our division’s mission is most important to our students. </a:t>
            </a:r>
          </a:p>
        </p:txBody>
      </p:sp>
      <p:sp>
        <p:nvSpPr>
          <p:cNvPr id="4" name="TextBox 4"/>
          <p:cNvSpPr txBox="1"/>
          <p:nvPr/>
        </p:nvSpPr>
        <p:spPr>
          <a:xfrm>
            <a:off x="755899" y="1114425"/>
            <a:ext cx="16678369" cy="1428749"/>
          </a:xfrm>
          <a:prstGeom prst="rect">
            <a:avLst/>
          </a:prstGeom>
        </p:spPr>
        <p:txBody>
          <a:bodyPr lIns="0" tIns="0" rIns="0" bIns="0" rtlCol="0" anchor="t">
            <a:spAutoFit/>
          </a:bodyPr>
          <a:lstStyle/>
          <a:p>
            <a:pPr algn="ctr">
              <a:lnSpc>
                <a:spcPts val="8999"/>
              </a:lnSpc>
            </a:pPr>
            <a:r>
              <a:rPr lang="en-US" sz="9999" spc="499">
                <a:solidFill>
                  <a:srgbClr val="FFFFFF"/>
                </a:solidFill>
                <a:latin typeface="Ballpoint"/>
                <a:ea typeface="Ballpoint"/>
                <a:cs typeface="Ballpoint"/>
                <a:sym typeface="Ballpoint"/>
              </a:rPr>
              <a:t>POSITIVE IMPACTS OF NOURISHMENT</a:t>
            </a:r>
          </a:p>
        </p:txBody>
      </p:sp>
      <p:grpSp>
        <p:nvGrpSpPr>
          <p:cNvPr id="5" name="Group 5"/>
          <p:cNvGrpSpPr/>
          <p:nvPr/>
        </p:nvGrpSpPr>
        <p:grpSpPr>
          <a:xfrm>
            <a:off x="12536567" y="4276090"/>
            <a:ext cx="4624900" cy="4144010"/>
            <a:chOff x="0" y="0"/>
            <a:chExt cx="6166533" cy="5525347"/>
          </a:xfrm>
        </p:grpSpPr>
        <p:sp>
          <p:nvSpPr>
            <p:cNvPr id="6" name="Freeform 6"/>
            <p:cNvSpPr/>
            <p:nvPr/>
          </p:nvSpPr>
          <p:spPr>
            <a:xfrm>
              <a:off x="0" y="0"/>
              <a:ext cx="788047" cy="5486400"/>
            </a:xfrm>
            <a:custGeom>
              <a:avLst/>
              <a:gdLst/>
              <a:ahLst/>
              <a:cxnLst/>
              <a:rect l="l" t="t" r="r" b="b"/>
              <a:pathLst>
                <a:path w="788047" h="5486400">
                  <a:moveTo>
                    <a:pt x="0" y="0"/>
                  </a:moveTo>
                  <a:lnTo>
                    <a:pt x="788047" y="0"/>
                  </a:lnTo>
                  <a:lnTo>
                    <a:pt x="788047" y="5486400"/>
                  </a:lnTo>
                  <a:lnTo>
                    <a:pt x="0" y="5486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flipH="1">
              <a:off x="5378486" y="38947"/>
              <a:ext cx="788047" cy="5486400"/>
            </a:xfrm>
            <a:custGeom>
              <a:avLst/>
              <a:gdLst/>
              <a:ahLst/>
              <a:cxnLst/>
              <a:rect l="l" t="t" r="r" b="b"/>
              <a:pathLst>
                <a:path w="788047" h="5486400">
                  <a:moveTo>
                    <a:pt x="788047" y="0"/>
                  </a:moveTo>
                  <a:lnTo>
                    <a:pt x="0" y="0"/>
                  </a:lnTo>
                  <a:lnTo>
                    <a:pt x="0" y="5486400"/>
                  </a:lnTo>
                  <a:lnTo>
                    <a:pt x="788047" y="5486400"/>
                  </a:lnTo>
                  <a:lnTo>
                    <a:pt x="78804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8" name="Group 8"/>
          <p:cNvGrpSpPr/>
          <p:nvPr/>
        </p:nvGrpSpPr>
        <p:grpSpPr>
          <a:xfrm>
            <a:off x="6782633" y="4276090"/>
            <a:ext cx="4624900" cy="4144010"/>
            <a:chOff x="0" y="0"/>
            <a:chExt cx="6166533" cy="5525347"/>
          </a:xfrm>
        </p:grpSpPr>
        <p:sp>
          <p:nvSpPr>
            <p:cNvPr id="9" name="Freeform 9"/>
            <p:cNvSpPr/>
            <p:nvPr/>
          </p:nvSpPr>
          <p:spPr>
            <a:xfrm>
              <a:off x="0" y="0"/>
              <a:ext cx="788047" cy="5486400"/>
            </a:xfrm>
            <a:custGeom>
              <a:avLst/>
              <a:gdLst/>
              <a:ahLst/>
              <a:cxnLst/>
              <a:rect l="l" t="t" r="r" b="b"/>
              <a:pathLst>
                <a:path w="788047" h="5486400">
                  <a:moveTo>
                    <a:pt x="0" y="0"/>
                  </a:moveTo>
                  <a:lnTo>
                    <a:pt x="788047" y="0"/>
                  </a:lnTo>
                  <a:lnTo>
                    <a:pt x="788047" y="5486400"/>
                  </a:lnTo>
                  <a:lnTo>
                    <a:pt x="0" y="5486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flipH="1">
              <a:off x="5378486" y="38947"/>
              <a:ext cx="788047" cy="5486400"/>
            </a:xfrm>
            <a:custGeom>
              <a:avLst/>
              <a:gdLst/>
              <a:ahLst/>
              <a:cxnLst/>
              <a:rect l="l" t="t" r="r" b="b"/>
              <a:pathLst>
                <a:path w="788047" h="5486400">
                  <a:moveTo>
                    <a:pt x="788047" y="0"/>
                  </a:moveTo>
                  <a:lnTo>
                    <a:pt x="0" y="0"/>
                  </a:lnTo>
                  <a:lnTo>
                    <a:pt x="0" y="5486400"/>
                  </a:lnTo>
                  <a:lnTo>
                    <a:pt x="788047" y="5486400"/>
                  </a:lnTo>
                  <a:lnTo>
                    <a:pt x="78804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11" name="Group 11"/>
          <p:cNvGrpSpPr/>
          <p:nvPr/>
        </p:nvGrpSpPr>
        <p:grpSpPr>
          <a:xfrm>
            <a:off x="1028700" y="4276090"/>
            <a:ext cx="4624900" cy="4144010"/>
            <a:chOff x="0" y="0"/>
            <a:chExt cx="6166533" cy="5525347"/>
          </a:xfrm>
        </p:grpSpPr>
        <p:sp>
          <p:nvSpPr>
            <p:cNvPr id="12" name="Freeform 12"/>
            <p:cNvSpPr/>
            <p:nvPr/>
          </p:nvSpPr>
          <p:spPr>
            <a:xfrm>
              <a:off x="0" y="0"/>
              <a:ext cx="788047" cy="5486400"/>
            </a:xfrm>
            <a:custGeom>
              <a:avLst/>
              <a:gdLst/>
              <a:ahLst/>
              <a:cxnLst/>
              <a:rect l="l" t="t" r="r" b="b"/>
              <a:pathLst>
                <a:path w="788047" h="5486400">
                  <a:moveTo>
                    <a:pt x="0" y="0"/>
                  </a:moveTo>
                  <a:lnTo>
                    <a:pt x="788047" y="0"/>
                  </a:lnTo>
                  <a:lnTo>
                    <a:pt x="788047" y="5486400"/>
                  </a:lnTo>
                  <a:lnTo>
                    <a:pt x="0" y="5486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flipH="1">
              <a:off x="5378486" y="38947"/>
              <a:ext cx="788047" cy="5486400"/>
            </a:xfrm>
            <a:custGeom>
              <a:avLst/>
              <a:gdLst/>
              <a:ahLst/>
              <a:cxnLst/>
              <a:rect l="l" t="t" r="r" b="b"/>
              <a:pathLst>
                <a:path w="788047" h="5486400">
                  <a:moveTo>
                    <a:pt x="788047" y="0"/>
                  </a:moveTo>
                  <a:lnTo>
                    <a:pt x="0" y="0"/>
                  </a:lnTo>
                  <a:lnTo>
                    <a:pt x="0" y="5486400"/>
                  </a:lnTo>
                  <a:lnTo>
                    <a:pt x="788047" y="5486400"/>
                  </a:lnTo>
                  <a:lnTo>
                    <a:pt x="78804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14" name="TextBox 14"/>
          <p:cNvSpPr txBox="1"/>
          <p:nvPr/>
        </p:nvSpPr>
        <p:spPr>
          <a:xfrm>
            <a:off x="1662946" y="3961472"/>
            <a:ext cx="3348038" cy="1352550"/>
          </a:xfrm>
          <a:prstGeom prst="rect">
            <a:avLst/>
          </a:prstGeom>
        </p:spPr>
        <p:txBody>
          <a:bodyPr lIns="0" tIns="0" rIns="0" bIns="0" rtlCol="0" anchor="t">
            <a:spAutoFit/>
          </a:bodyPr>
          <a:lstStyle/>
          <a:p>
            <a:pPr algn="ctr">
              <a:lnSpc>
                <a:spcPts val="4950"/>
              </a:lnSpc>
            </a:pPr>
            <a:r>
              <a:rPr lang="en-US" sz="4500" spc="405">
                <a:solidFill>
                  <a:srgbClr val="FFFFFF"/>
                </a:solidFill>
                <a:latin typeface="Ballpoint"/>
                <a:ea typeface="Ballpoint"/>
                <a:cs typeface="Ballpoint"/>
                <a:sym typeface="Ballpoint"/>
              </a:rPr>
              <a:t>REDUCED ABSENTEEISM</a:t>
            </a:r>
          </a:p>
        </p:txBody>
      </p:sp>
      <p:sp>
        <p:nvSpPr>
          <p:cNvPr id="15" name="TextBox 15"/>
          <p:cNvSpPr txBox="1"/>
          <p:nvPr/>
        </p:nvSpPr>
        <p:spPr>
          <a:xfrm>
            <a:off x="7421064" y="3681156"/>
            <a:ext cx="3348038" cy="1981200"/>
          </a:xfrm>
          <a:prstGeom prst="rect">
            <a:avLst/>
          </a:prstGeom>
        </p:spPr>
        <p:txBody>
          <a:bodyPr lIns="0" tIns="0" rIns="0" bIns="0" rtlCol="0" anchor="t">
            <a:spAutoFit/>
          </a:bodyPr>
          <a:lstStyle/>
          <a:p>
            <a:pPr algn="ctr">
              <a:lnSpc>
                <a:spcPts val="4950"/>
              </a:lnSpc>
            </a:pPr>
            <a:r>
              <a:rPr lang="en-US" sz="4500" spc="405">
                <a:solidFill>
                  <a:srgbClr val="FFFFFF"/>
                </a:solidFill>
                <a:latin typeface="Ballpoint"/>
                <a:ea typeface="Ballpoint"/>
                <a:cs typeface="Ballpoint"/>
                <a:sym typeface="Ballpoint"/>
              </a:rPr>
              <a:t>ENHANCED FOCUS &amp; ATTENTION</a:t>
            </a:r>
          </a:p>
        </p:txBody>
      </p:sp>
      <p:sp>
        <p:nvSpPr>
          <p:cNvPr id="16" name="TextBox 16"/>
          <p:cNvSpPr txBox="1"/>
          <p:nvPr/>
        </p:nvSpPr>
        <p:spPr>
          <a:xfrm>
            <a:off x="13127602" y="3647147"/>
            <a:ext cx="3348038" cy="1981200"/>
          </a:xfrm>
          <a:prstGeom prst="rect">
            <a:avLst/>
          </a:prstGeom>
        </p:spPr>
        <p:txBody>
          <a:bodyPr lIns="0" tIns="0" rIns="0" bIns="0" rtlCol="0" anchor="t">
            <a:spAutoFit/>
          </a:bodyPr>
          <a:lstStyle/>
          <a:p>
            <a:pPr algn="ctr">
              <a:lnSpc>
                <a:spcPts val="4950"/>
              </a:lnSpc>
            </a:pPr>
            <a:r>
              <a:rPr lang="en-US" sz="4500" spc="405">
                <a:solidFill>
                  <a:srgbClr val="FFFFFF"/>
                </a:solidFill>
                <a:latin typeface="Ballpoint"/>
                <a:ea typeface="Ballpoint"/>
                <a:cs typeface="Ballpoint"/>
                <a:sym typeface="Ballpoint"/>
              </a:rPr>
              <a:t>BETTER ACADEMIC PERFORMANCE</a:t>
            </a:r>
          </a:p>
        </p:txBody>
      </p:sp>
      <p:sp>
        <p:nvSpPr>
          <p:cNvPr id="17" name="TextBox 17"/>
          <p:cNvSpPr txBox="1"/>
          <p:nvPr/>
        </p:nvSpPr>
        <p:spPr>
          <a:xfrm>
            <a:off x="1586949" y="6148206"/>
            <a:ext cx="3500032" cy="2065020"/>
          </a:xfrm>
          <a:prstGeom prst="rect">
            <a:avLst/>
          </a:prstGeom>
        </p:spPr>
        <p:txBody>
          <a:bodyPr lIns="0" tIns="0" rIns="0" bIns="0" rtlCol="0" anchor="t">
            <a:spAutoFit/>
          </a:bodyPr>
          <a:lstStyle/>
          <a:p>
            <a:pPr algn="ctr">
              <a:lnSpc>
                <a:spcPts val="3959"/>
              </a:lnSpc>
            </a:pPr>
            <a:r>
              <a:rPr lang="en-US" sz="3599" spc="97">
                <a:solidFill>
                  <a:srgbClr val="FFFFFF"/>
                </a:solidFill>
                <a:latin typeface="Ballpoint"/>
                <a:ea typeface="Ballpoint"/>
                <a:cs typeface="Ballpoint"/>
                <a:sym typeface="Ballpoint"/>
              </a:rPr>
              <a:t>less likely to be absent or suspended from school due to issues or behavioral problems</a:t>
            </a:r>
          </a:p>
        </p:txBody>
      </p:sp>
      <p:sp>
        <p:nvSpPr>
          <p:cNvPr id="18" name="TextBox 18"/>
          <p:cNvSpPr txBox="1"/>
          <p:nvPr/>
        </p:nvSpPr>
        <p:spPr>
          <a:xfrm>
            <a:off x="7421064" y="6148206"/>
            <a:ext cx="3348038" cy="2065020"/>
          </a:xfrm>
          <a:prstGeom prst="rect">
            <a:avLst/>
          </a:prstGeom>
        </p:spPr>
        <p:txBody>
          <a:bodyPr lIns="0" tIns="0" rIns="0" bIns="0" rtlCol="0" anchor="t">
            <a:spAutoFit/>
          </a:bodyPr>
          <a:lstStyle/>
          <a:p>
            <a:pPr algn="ctr">
              <a:lnSpc>
                <a:spcPts val="3959"/>
              </a:lnSpc>
            </a:pPr>
            <a:r>
              <a:rPr lang="en-US" sz="3599" spc="97">
                <a:solidFill>
                  <a:srgbClr val="FFFFFF"/>
                </a:solidFill>
                <a:latin typeface="Ballpoint"/>
                <a:ea typeface="Ballpoint"/>
                <a:cs typeface="Ballpoint"/>
                <a:sym typeface="Ballpoint"/>
              </a:rPr>
              <a:t>better able to focus and concentrate, leading to improved learning outcomes</a:t>
            </a:r>
          </a:p>
        </p:txBody>
      </p:sp>
      <p:sp>
        <p:nvSpPr>
          <p:cNvPr id="19" name="TextBox 19"/>
          <p:cNvSpPr txBox="1"/>
          <p:nvPr/>
        </p:nvSpPr>
        <p:spPr>
          <a:xfrm>
            <a:off x="13174998" y="6148206"/>
            <a:ext cx="3348038" cy="2065020"/>
          </a:xfrm>
          <a:prstGeom prst="rect">
            <a:avLst/>
          </a:prstGeom>
        </p:spPr>
        <p:txBody>
          <a:bodyPr lIns="0" tIns="0" rIns="0" bIns="0" rtlCol="0" anchor="t">
            <a:spAutoFit/>
          </a:bodyPr>
          <a:lstStyle/>
          <a:p>
            <a:pPr algn="ctr">
              <a:lnSpc>
                <a:spcPts val="3959"/>
              </a:lnSpc>
            </a:pPr>
            <a:r>
              <a:rPr lang="en-US" sz="3599" spc="97">
                <a:solidFill>
                  <a:srgbClr val="FFFFFF"/>
                </a:solidFill>
                <a:latin typeface="Ballpoint"/>
                <a:ea typeface="Ballpoint"/>
                <a:cs typeface="Ballpoint"/>
                <a:sym typeface="Ballpoint"/>
              </a:rPr>
              <a:t>higher grades, better test scores and increased likelihood of graduation</a:t>
            </a:r>
          </a:p>
        </p:txBody>
      </p:sp>
      <p:sp>
        <p:nvSpPr>
          <p:cNvPr id="20" name="TextBox 3">
            <a:extLst>
              <a:ext uri="{FF2B5EF4-FFF2-40B4-BE49-F238E27FC236}">
                <a16:creationId xmlns:a16="http://schemas.microsoft.com/office/drawing/2014/main" id="{3AC6103E-14F7-1901-672D-F0CE08D96997}"/>
              </a:ext>
            </a:extLst>
          </p:cNvPr>
          <p:cNvSpPr txBox="1"/>
          <p:nvPr/>
        </p:nvSpPr>
        <p:spPr>
          <a:xfrm>
            <a:off x="1028700" y="9287216"/>
            <a:ext cx="16230600" cy="675185"/>
          </a:xfrm>
          <a:prstGeom prst="rect">
            <a:avLst/>
          </a:prstGeom>
        </p:spPr>
        <p:txBody>
          <a:bodyPr lIns="0" tIns="0" rIns="0" bIns="0" rtlCol="0" anchor="t">
            <a:spAutoFit/>
          </a:bodyPr>
          <a:lstStyle/>
          <a:p>
            <a:pPr algn="ctr">
              <a:lnSpc>
                <a:spcPts val="5059"/>
              </a:lnSpc>
            </a:pPr>
            <a:r>
              <a:rPr lang="en-US" sz="7200" spc="124">
                <a:solidFill>
                  <a:srgbClr val="FFFFFF"/>
                </a:solidFill>
                <a:latin typeface="Ballpoint"/>
                <a:ea typeface="Ballpoint"/>
                <a:cs typeface="Ballpoint"/>
                <a:sym typeface="Ballpoint"/>
              </a:rPr>
              <a:t>THIS IS WHY! ALWAYS REMEMBER THE WHY!</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5" name="Freeform 5"/>
          <p:cNvSpPr/>
          <p:nvPr/>
        </p:nvSpPr>
        <p:spPr>
          <a:xfrm rot="166846">
            <a:off x="4813141" y="383015"/>
            <a:ext cx="8032879" cy="2255713"/>
          </a:xfrm>
          <a:custGeom>
            <a:avLst/>
            <a:gdLst/>
            <a:ahLst/>
            <a:cxnLst/>
            <a:rect l="l" t="t" r="r" b="b"/>
            <a:pathLst>
              <a:path w="6951966" h="2174069">
                <a:moveTo>
                  <a:pt x="0" y="0"/>
                </a:moveTo>
                <a:lnTo>
                  <a:pt x="6951966" y="0"/>
                </a:lnTo>
                <a:lnTo>
                  <a:pt x="6951966" y="2174070"/>
                </a:lnTo>
                <a:lnTo>
                  <a:pt x="0" y="21740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TextBox 6"/>
          <p:cNvSpPr txBox="1"/>
          <p:nvPr/>
        </p:nvSpPr>
        <p:spPr>
          <a:xfrm>
            <a:off x="1209580" y="723900"/>
            <a:ext cx="15239999" cy="1849545"/>
          </a:xfrm>
          <a:prstGeom prst="rect">
            <a:avLst/>
          </a:prstGeom>
        </p:spPr>
        <p:txBody>
          <a:bodyPr wrap="square" lIns="0" tIns="0" rIns="0" bIns="0" rtlCol="0" anchor="t">
            <a:spAutoFit/>
          </a:bodyPr>
          <a:lstStyle/>
          <a:p>
            <a:pPr marL="0" lvl="0" indent="0" algn="ctr">
              <a:lnSpc>
                <a:spcPts val="14370"/>
              </a:lnSpc>
            </a:pPr>
            <a:r>
              <a:rPr lang="en-US" sz="12076" b="1">
                <a:solidFill>
                  <a:srgbClr val="FFFFFF"/>
                </a:solidFill>
                <a:latin typeface="One Little Font Bold"/>
                <a:ea typeface="One Little Font Bold"/>
                <a:cs typeface="One Little Font Bold"/>
                <a:sym typeface="One Little Font Bold"/>
              </a:rPr>
              <a:t>Emotional Intelligence</a:t>
            </a:r>
          </a:p>
        </p:txBody>
      </p:sp>
      <p:sp>
        <p:nvSpPr>
          <p:cNvPr id="10" name="TextBox 10"/>
          <p:cNvSpPr txBox="1"/>
          <p:nvPr/>
        </p:nvSpPr>
        <p:spPr>
          <a:xfrm>
            <a:off x="1524000" y="3556156"/>
            <a:ext cx="15239999" cy="5386090"/>
          </a:xfrm>
          <a:prstGeom prst="rect">
            <a:avLst/>
          </a:prstGeom>
        </p:spPr>
        <p:txBody>
          <a:bodyPr wrap="square" lIns="0" tIns="0" rIns="0" bIns="0" rtlCol="0" anchor="t">
            <a:spAutoFit/>
          </a:bodyPr>
          <a:lstStyle/>
          <a:p>
            <a:pPr algn="ctr">
              <a:lnSpc>
                <a:spcPts val="7000"/>
              </a:lnSpc>
            </a:pPr>
            <a:r>
              <a:rPr lang="en-US" sz="5400">
                <a:solidFill>
                  <a:srgbClr val="FFFFFF"/>
                </a:solidFill>
                <a:latin typeface="One Little Font" panose="020B0604020202020204" charset="0"/>
                <a:ea typeface="Blacker Sans Pro"/>
                <a:cs typeface="Blacker Sans Pro"/>
                <a:sym typeface="Blacker Sans Pro"/>
              </a:rPr>
              <a:t>EQ is the ability to understand, use, and manage your own emotions in positive ways to relieve stress, communicate effectively, empathize with others, and navigate challenges. Developing emotional intelligence can improve relationships, communication, and problem-solving skills.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3"/>
          <p:cNvGrpSpPr/>
          <p:nvPr/>
        </p:nvGrpSpPr>
        <p:grpSpPr>
          <a:xfrm>
            <a:off x="3174870" y="4366358"/>
            <a:ext cx="1731929" cy="1385543"/>
            <a:chOff x="0" y="0"/>
            <a:chExt cx="2309238" cy="1847391"/>
          </a:xfrm>
        </p:grpSpPr>
        <p:sp>
          <p:nvSpPr>
            <p:cNvPr id="4" name="Freeform 4"/>
            <p:cNvSpPr/>
            <p:nvPr/>
          </p:nvSpPr>
          <p:spPr>
            <a:xfrm>
              <a:off x="0" y="0"/>
              <a:ext cx="2309238" cy="1847391"/>
            </a:xfrm>
            <a:custGeom>
              <a:avLst/>
              <a:gdLst/>
              <a:ahLst/>
              <a:cxnLst/>
              <a:rect l="l" t="t" r="r" b="b"/>
              <a:pathLst>
                <a:path w="2309238" h="1847391">
                  <a:moveTo>
                    <a:pt x="0" y="0"/>
                  </a:moveTo>
                  <a:lnTo>
                    <a:pt x="2309238" y="0"/>
                  </a:lnTo>
                  <a:lnTo>
                    <a:pt x="2309238" y="1847391"/>
                  </a:lnTo>
                  <a:lnTo>
                    <a:pt x="0" y="18473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5"/>
            <p:cNvSpPr txBox="1"/>
            <p:nvPr/>
          </p:nvSpPr>
          <p:spPr>
            <a:xfrm>
              <a:off x="290289" y="302017"/>
              <a:ext cx="1845001" cy="1330849"/>
            </a:xfrm>
            <a:prstGeom prst="rect">
              <a:avLst/>
            </a:prstGeom>
          </p:spPr>
          <p:txBody>
            <a:bodyPr lIns="0" tIns="0" rIns="0" bIns="0" rtlCol="0" anchor="t">
              <a:spAutoFit/>
            </a:bodyPr>
            <a:lstStyle/>
            <a:p>
              <a:pPr algn="ctr">
                <a:lnSpc>
                  <a:spcPts val="8018"/>
                </a:lnSpc>
              </a:pPr>
              <a:r>
                <a:rPr lang="en-US" sz="5727" spc="378">
                  <a:solidFill>
                    <a:srgbClr val="FFFFFF"/>
                  </a:solidFill>
                  <a:latin typeface="Childos Arabic"/>
                  <a:ea typeface="Childos Arabic"/>
                  <a:cs typeface="Childos Arabic"/>
                  <a:sym typeface="Childos Arabic"/>
                </a:rPr>
                <a:t>01</a:t>
              </a:r>
            </a:p>
          </p:txBody>
        </p:sp>
      </p:grpSp>
      <p:grpSp>
        <p:nvGrpSpPr>
          <p:cNvPr id="6" name="Group 6"/>
          <p:cNvGrpSpPr/>
          <p:nvPr/>
        </p:nvGrpSpPr>
        <p:grpSpPr>
          <a:xfrm>
            <a:off x="3218498" y="5894043"/>
            <a:ext cx="1731929" cy="1385543"/>
            <a:chOff x="0" y="0"/>
            <a:chExt cx="2309238" cy="1847391"/>
          </a:xfrm>
        </p:grpSpPr>
        <p:sp>
          <p:nvSpPr>
            <p:cNvPr id="7" name="Freeform 7"/>
            <p:cNvSpPr/>
            <p:nvPr/>
          </p:nvSpPr>
          <p:spPr>
            <a:xfrm>
              <a:off x="0" y="0"/>
              <a:ext cx="2309238" cy="1847391"/>
            </a:xfrm>
            <a:custGeom>
              <a:avLst/>
              <a:gdLst/>
              <a:ahLst/>
              <a:cxnLst/>
              <a:rect l="l" t="t" r="r" b="b"/>
              <a:pathLst>
                <a:path w="2309238" h="1847391">
                  <a:moveTo>
                    <a:pt x="0" y="0"/>
                  </a:moveTo>
                  <a:lnTo>
                    <a:pt x="2309238" y="0"/>
                  </a:lnTo>
                  <a:lnTo>
                    <a:pt x="2309238" y="1847391"/>
                  </a:lnTo>
                  <a:lnTo>
                    <a:pt x="0" y="18473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TextBox 8"/>
            <p:cNvSpPr txBox="1"/>
            <p:nvPr/>
          </p:nvSpPr>
          <p:spPr>
            <a:xfrm>
              <a:off x="232118" y="268928"/>
              <a:ext cx="1845001" cy="1330849"/>
            </a:xfrm>
            <a:prstGeom prst="rect">
              <a:avLst/>
            </a:prstGeom>
          </p:spPr>
          <p:txBody>
            <a:bodyPr lIns="0" tIns="0" rIns="0" bIns="0" rtlCol="0" anchor="t">
              <a:spAutoFit/>
            </a:bodyPr>
            <a:lstStyle/>
            <a:p>
              <a:pPr algn="ctr">
                <a:lnSpc>
                  <a:spcPts val="8018"/>
                </a:lnSpc>
              </a:pPr>
              <a:r>
                <a:rPr lang="en-US" sz="5727" spc="378">
                  <a:solidFill>
                    <a:srgbClr val="FFFFFF"/>
                  </a:solidFill>
                  <a:latin typeface="Childos Arabic"/>
                  <a:ea typeface="Childos Arabic"/>
                  <a:cs typeface="Childos Arabic"/>
                  <a:sym typeface="Childos Arabic"/>
                </a:rPr>
                <a:t>02</a:t>
              </a:r>
            </a:p>
          </p:txBody>
        </p:sp>
      </p:grpSp>
      <p:grpSp>
        <p:nvGrpSpPr>
          <p:cNvPr id="9" name="Group 9"/>
          <p:cNvGrpSpPr/>
          <p:nvPr/>
        </p:nvGrpSpPr>
        <p:grpSpPr>
          <a:xfrm>
            <a:off x="3262126" y="7405229"/>
            <a:ext cx="1731929" cy="1385543"/>
            <a:chOff x="0" y="0"/>
            <a:chExt cx="2309238" cy="1847391"/>
          </a:xfrm>
        </p:grpSpPr>
        <p:sp>
          <p:nvSpPr>
            <p:cNvPr id="10" name="Freeform 10"/>
            <p:cNvSpPr/>
            <p:nvPr/>
          </p:nvSpPr>
          <p:spPr>
            <a:xfrm>
              <a:off x="0" y="0"/>
              <a:ext cx="2309238" cy="1847391"/>
            </a:xfrm>
            <a:custGeom>
              <a:avLst/>
              <a:gdLst/>
              <a:ahLst/>
              <a:cxnLst/>
              <a:rect l="l" t="t" r="r" b="b"/>
              <a:pathLst>
                <a:path w="2309238" h="1847391">
                  <a:moveTo>
                    <a:pt x="0" y="0"/>
                  </a:moveTo>
                  <a:lnTo>
                    <a:pt x="2309238" y="0"/>
                  </a:lnTo>
                  <a:lnTo>
                    <a:pt x="2309238" y="1847391"/>
                  </a:lnTo>
                  <a:lnTo>
                    <a:pt x="0" y="18473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TextBox 11"/>
            <p:cNvSpPr txBox="1"/>
            <p:nvPr/>
          </p:nvSpPr>
          <p:spPr>
            <a:xfrm>
              <a:off x="173948" y="203374"/>
              <a:ext cx="1845001" cy="1330849"/>
            </a:xfrm>
            <a:prstGeom prst="rect">
              <a:avLst/>
            </a:prstGeom>
          </p:spPr>
          <p:txBody>
            <a:bodyPr lIns="0" tIns="0" rIns="0" bIns="0" rtlCol="0" anchor="t">
              <a:spAutoFit/>
            </a:bodyPr>
            <a:lstStyle/>
            <a:p>
              <a:pPr algn="ctr">
                <a:lnSpc>
                  <a:spcPts val="8018"/>
                </a:lnSpc>
              </a:pPr>
              <a:r>
                <a:rPr lang="en-US" sz="5727" spc="378">
                  <a:solidFill>
                    <a:srgbClr val="FFFFFF"/>
                  </a:solidFill>
                  <a:latin typeface="Childos Arabic"/>
                  <a:ea typeface="Childos Arabic"/>
                  <a:cs typeface="Childos Arabic"/>
                  <a:sym typeface="Childos Arabic"/>
                </a:rPr>
                <a:t>03</a:t>
              </a:r>
            </a:p>
          </p:txBody>
        </p:sp>
      </p:grpSp>
      <p:grpSp>
        <p:nvGrpSpPr>
          <p:cNvPr id="12" name="Group 12"/>
          <p:cNvGrpSpPr/>
          <p:nvPr/>
        </p:nvGrpSpPr>
        <p:grpSpPr>
          <a:xfrm>
            <a:off x="10423535" y="4366358"/>
            <a:ext cx="1731929" cy="1385543"/>
            <a:chOff x="0" y="0"/>
            <a:chExt cx="2309238" cy="1847391"/>
          </a:xfrm>
        </p:grpSpPr>
        <p:sp>
          <p:nvSpPr>
            <p:cNvPr id="13" name="Freeform 13"/>
            <p:cNvSpPr/>
            <p:nvPr/>
          </p:nvSpPr>
          <p:spPr>
            <a:xfrm>
              <a:off x="0" y="0"/>
              <a:ext cx="2309238" cy="1847391"/>
            </a:xfrm>
            <a:custGeom>
              <a:avLst/>
              <a:gdLst/>
              <a:ahLst/>
              <a:cxnLst/>
              <a:rect l="l" t="t" r="r" b="b"/>
              <a:pathLst>
                <a:path w="2309238" h="1847391">
                  <a:moveTo>
                    <a:pt x="0" y="0"/>
                  </a:moveTo>
                  <a:lnTo>
                    <a:pt x="2309238" y="0"/>
                  </a:lnTo>
                  <a:lnTo>
                    <a:pt x="2309238" y="1847391"/>
                  </a:lnTo>
                  <a:lnTo>
                    <a:pt x="0" y="18473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TextBox 14"/>
            <p:cNvSpPr txBox="1"/>
            <p:nvPr/>
          </p:nvSpPr>
          <p:spPr>
            <a:xfrm>
              <a:off x="232118" y="246939"/>
              <a:ext cx="1845001" cy="1330849"/>
            </a:xfrm>
            <a:prstGeom prst="rect">
              <a:avLst/>
            </a:prstGeom>
          </p:spPr>
          <p:txBody>
            <a:bodyPr lIns="0" tIns="0" rIns="0" bIns="0" rtlCol="0" anchor="t">
              <a:spAutoFit/>
            </a:bodyPr>
            <a:lstStyle/>
            <a:p>
              <a:pPr algn="ctr">
                <a:lnSpc>
                  <a:spcPts val="8018"/>
                </a:lnSpc>
              </a:pPr>
              <a:r>
                <a:rPr lang="en-US" sz="5727" spc="378">
                  <a:solidFill>
                    <a:srgbClr val="FFFFFF"/>
                  </a:solidFill>
                  <a:latin typeface="Childos Arabic"/>
                  <a:ea typeface="Childos Arabic"/>
                  <a:cs typeface="Childos Arabic"/>
                  <a:sym typeface="Childos Arabic"/>
                </a:rPr>
                <a:t>04</a:t>
              </a:r>
            </a:p>
          </p:txBody>
        </p:sp>
      </p:grpSp>
      <p:grpSp>
        <p:nvGrpSpPr>
          <p:cNvPr id="15" name="Group 15"/>
          <p:cNvGrpSpPr/>
          <p:nvPr/>
        </p:nvGrpSpPr>
        <p:grpSpPr>
          <a:xfrm>
            <a:off x="10423535" y="5894043"/>
            <a:ext cx="1731929" cy="1385543"/>
            <a:chOff x="0" y="0"/>
            <a:chExt cx="2309238" cy="1847391"/>
          </a:xfrm>
        </p:grpSpPr>
        <p:sp>
          <p:nvSpPr>
            <p:cNvPr id="16" name="Freeform 16"/>
            <p:cNvSpPr/>
            <p:nvPr/>
          </p:nvSpPr>
          <p:spPr>
            <a:xfrm>
              <a:off x="0" y="0"/>
              <a:ext cx="2309238" cy="1847391"/>
            </a:xfrm>
            <a:custGeom>
              <a:avLst/>
              <a:gdLst/>
              <a:ahLst/>
              <a:cxnLst/>
              <a:rect l="l" t="t" r="r" b="b"/>
              <a:pathLst>
                <a:path w="2309238" h="1847391">
                  <a:moveTo>
                    <a:pt x="0" y="0"/>
                  </a:moveTo>
                  <a:lnTo>
                    <a:pt x="2309238" y="0"/>
                  </a:lnTo>
                  <a:lnTo>
                    <a:pt x="2309238" y="1847391"/>
                  </a:lnTo>
                  <a:lnTo>
                    <a:pt x="0" y="18473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7" name="TextBox 17"/>
            <p:cNvSpPr txBox="1"/>
            <p:nvPr/>
          </p:nvSpPr>
          <p:spPr>
            <a:xfrm>
              <a:off x="232118" y="268928"/>
              <a:ext cx="1845001" cy="1330849"/>
            </a:xfrm>
            <a:prstGeom prst="rect">
              <a:avLst/>
            </a:prstGeom>
          </p:spPr>
          <p:txBody>
            <a:bodyPr lIns="0" tIns="0" rIns="0" bIns="0" rtlCol="0" anchor="t">
              <a:spAutoFit/>
            </a:bodyPr>
            <a:lstStyle/>
            <a:p>
              <a:pPr algn="ctr">
                <a:lnSpc>
                  <a:spcPts val="8018"/>
                </a:lnSpc>
              </a:pPr>
              <a:r>
                <a:rPr lang="en-US" sz="5727" spc="378">
                  <a:solidFill>
                    <a:srgbClr val="FFFFFF"/>
                  </a:solidFill>
                  <a:latin typeface="Childos Arabic"/>
                  <a:ea typeface="Childos Arabic"/>
                  <a:cs typeface="Childos Arabic"/>
                  <a:sym typeface="Childos Arabic"/>
                </a:rPr>
                <a:t>05</a:t>
              </a:r>
            </a:p>
          </p:txBody>
        </p:sp>
      </p:grpSp>
      <p:sp>
        <p:nvSpPr>
          <p:cNvPr id="21" name="Freeform 21"/>
          <p:cNvSpPr/>
          <p:nvPr/>
        </p:nvSpPr>
        <p:spPr>
          <a:xfrm rot="-10622754">
            <a:off x="8347138" y="1889081"/>
            <a:ext cx="6186822" cy="1934788"/>
          </a:xfrm>
          <a:custGeom>
            <a:avLst/>
            <a:gdLst/>
            <a:ahLst/>
            <a:cxnLst/>
            <a:rect l="l" t="t" r="r" b="b"/>
            <a:pathLst>
              <a:path w="6186822" h="1934788">
                <a:moveTo>
                  <a:pt x="0" y="0"/>
                </a:moveTo>
                <a:lnTo>
                  <a:pt x="6186821" y="0"/>
                </a:lnTo>
                <a:lnTo>
                  <a:pt x="6186821" y="1934788"/>
                </a:lnTo>
                <a:lnTo>
                  <a:pt x="0" y="193478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2" name="TextBox 22"/>
          <p:cNvSpPr txBox="1"/>
          <p:nvPr/>
        </p:nvSpPr>
        <p:spPr>
          <a:xfrm>
            <a:off x="2415231" y="2211132"/>
            <a:ext cx="13978342" cy="1799723"/>
          </a:xfrm>
          <a:prstGeom prst="rect">
            <a:avLst/>
          </a:prstGeom>
        </p:spPr>
        <p:txBody>
          <a:bodyPr lIns="0" tIns="0" rIns="0" bIns="0" rtlCol="0" anchor="t">
            <a:spAutoFit/>
          </a:bodyPr>
          <a:lstStyle/>
          <a:p>
            <a:pPr marL="0" lvl="0" indent="0" algn="ctr">
              <a:lnSpc>
                <a:spcPts val="14019"/>
              </a:lnSpc>
            </a:pPr>
            <a:r>
              <a:rPr lang="en-US" sz="11781" b="1">
                <a:solidFill>
                  <a:srgbClr val="FFFFFF"/>
                </a:solidFill>
                <a:latin typeface="One Little Font Bold"/>
                <a:ea typeface="One Little Font Bold"/>
                <a:cs typeface="One Little Font Bold"/>
                <a:sym typeface="One Little Font Bold"/>
              </a:rPr>
              <a:t>5 Key Concepts</a:t>
            </a:r>
          </a:p>
        </p:txBody>
      </p:sp>
      <p:sp>
        <p:nvSpPr>
          <p:cNvPr id="23" name="TextBox 23"/>
          <p:cNvSpPr txBox="1"/>
          <p:nvPr/>
        </p:nvSpPr>
        <p:spPr>
          <a:xfrm>
            <a:off x="12405987" y="6288863"/>
            <a:ext cx="4739013" cy="621324"/>
          </a:xfrm>
          <a:prstGeom prst="rect">
            <a:avLst/>
          </a:prstGeom>
        </p:spPr>
        <p:txBody>
          <a:bodyPr lIns="0" tIns="0" rIns="0" bIns="0" rtlCol="0" anchor="t">
            <a:spAutoFit/>
          </a:bodyPr>
          <a:lstStyle/>
          <a:p>
            <a:pPr algn="l">
              <a:lnSpc>
                <a:spcPts val="4668"/>
              </a:lnSpc>
            </a:pPr>
            <a:r>
              <a:rPr lang="en-US" sz="4400">
                <a:solidFill>
                  <a:srgbClr val="FFFFFF"/>
                </a:solidFill>
                <a:latin typeface="One Little Font" panose="020B0604020202020204" charset="0"/>
                <a:ea typeface="Blacker Sans Pro"/>
                <a:cs typeface="Blacker Sans Pro"/>
                <a:sym typeface="Blacker Sans Pro"/>
              </a:rPr>
              <a:t>Motivation</a:t>
            </a:r>
          </a:p>
        </p:txBody>
      </p:sp>
      <p:sp>
        <p:nvSpPr>
          <p:cNvPr id="24" name="Freeform 24"/>
          <p:cNvSpPr/>
          <p:nvPr/>
        </p:nvSpPr>
        <p:spPr>
          <a:xfrm rot="3625031">
            <a:off x="13359385" y="840516"/>
            <a:ext cx="1427879" cy="1300668"/>
          </a:xfrm>
          <a:custGeom>
            <a:avLst/>
            <a:gdLst/>
            <a:ahLst/>
            <a:cxnLst/>
            <a:rect l="l" t="t" r="r" b="b"/>
            <a:pathLst>
              <a:path w="1427879" h="1300668">
                <a:moveTo>
                  <a:pt x="0" y="0"/>
                </a:moveTo>
                <a:lnTo>
                  <a:pt x="1427878" y="0"/>
                </a:lnTo>
                <a:lnTo>
                  <a:pt x="1427878" y="1300668"/>
                </a:lnTo>
                <a:lnTo>
                  <a:pt x="0" y="13006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5" name="Freeform 25"/>
          <p:cNvSpPr/>
          <p:nvPr/>
        </p:nvSpPr>
        <p:spPr>
          <a:xfrm rot="-4750270">
            <a:off x="-773843" y="271410"/>
            <a:ext cx="3605085" cy="3428108"/>
          </a:xfrm>
          <a:custGeom>
            <a:avLst/>
            <a:gdLst/>
            <a:ahLst/>
            <a:cxnLst/>
            <a:rect l="l" t="t" r="r" b="b"/>
            <a:pathLst>
              <a:path w="3605085" h="3428108">
                <a:moveTo>
                  <a:pt x="0" y="0"/>
                </a:moveTo>
                <a:lnTo>
                  <a:pt x="3605086" y="0"/>
                </a:lnTo>
                <a:lnTo>
                  <a:pt x="3605086" y="3428109"/>
                </a:lnTo>
                <a:lnTo>
                  <a:pt x="0" y="34281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6" name="Freeform 26"/>
          <p:cNvSpPr/>
          <p:nvPr/>
        </p:nvSpPr>
        <p:spPr>
          <a:xfrm>
            <a:off x="15183868" y="7544246"/>
            <a:ext cx="3605085" cy="3428108"/>
          </a:xfrm>
          <a:custGeom>
            <a:avLst/>
            <a:gdLst/>
            <a:ahLst/>
            <a:cxnLst/>
            <a:rect l="l" t="t" r="r" b="b"/>
            <a:pathLst>
              <a:path w="3605085" h="3428108">
                <a:moveTo>
                  <a:pt x="0" y="0"/>
                </a:moveTo>
                <a:lnTo>
                  <a:pt x="3605086" y="0"/>
                </a:lnTo>
                <a:lnTo>
                  <a:pt x="3605086" y="3428108"/>
                </a:lnTo>
                <a:lnTo>
                  <a:pt x="0" y="342810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8" name="TextBox 28"/>
          <p:cNvSpPr txBox="1"/>
          <p:nvPr/>
        </p:nvSpPr>
        <p:spPr>
          <a:xfrm>
            <a:off x="5029200" y="4686300"/>
            <a:ext cx="5252969" cy="621324"/>
          </a:xfrm>
          <a:prstGeom prst="rect">
            <a:avLst/>
          </a:prstGeom>
        </p:spPr>
        <p:txBody>
          <a:bodyPr lIns="0" tIns="0" rIns="0" bIns="0" rtlCol="0" anchor="t">
            <a:spAutoFit/>
          </a:bodyPr>
          <a:lstStyle/>
          <a:p>
            <a:pPr algn="l">
              <a:lnSpc>
                <a:spcPts val="4668"/>
              </a:lnSpc>
            </a:pPr>
            <a:r>
              <a:rPr lang="en-US" sz="4400">
                <a:solidFill>
                  <a:srgbClr val="FFFFFF"/>
                </a:solidFill>
                <a:latin typeface="One Little Font" panose="020B0604020202020204" charset="0"/>
                <a:ea typeface="Blacker Sans Pro"/>
                <a:cs typeface="Blacker Sans Pro"/>
                <a:sym typeface="Blacker Sans Pro"/>
              </a:rPr>
              <a:t>Social Skills</a:t>
            </a:r>
          </a:p>
        </p:txBody>
      </p:sp>
      <p:sp>
        <p:nvSpPr>
          <p:cNvPr id="29" name="TextBox 29"/>
          <p:cNvSpPr txBox="1"/>
          <p:nvPr/>
        </p:nvSpPr>
        <p:spPr>
          <a:xfrm>
            <a:off x="5055709" y="6358223"/>
            <a:ext cx="4248061" cy="621324"/>
          </a:xfrm>
          <a:prstGeom prst="rect">
            <a:avLst/>
          </a:prstGeom>
        </p:spPr>
        <p:txBody>
          <a:bodyPr lIns="0" tIns="0" rIns="0" bIns="0" rtlCol="0" anchor="t">
            <a:spAutoFit/>
          </a:bodyPr>
          <a:lstStyle/>
          <a:p>
            <a:pPr algn="l">
              <a:lnSpc>
                <a:spcPts val="4668"/>
              </a:lnSpc>
            </a:pPr>
            <a:r>
              <a:rPr lang="en-US" sz="4400">
                <a:solidFill>
                  <a:srgbClr val="FFFFFF"/>
                </a:solidFill>
                <a:latin typeface="One Little Font" panose="020B0604020202020204" charset="0"/>
                <a:ea typeface="Blacker Sans Pro"/>
                <a:cs typeface="Blacker Sans Pro"/>
                <a:sym typeface="Blacker Sans Pro"/>
              </a:rPr>
              <a:t>Self Awareness</a:t>
            </a:r>
          </a:p>
        </p:txBody>
      </p:sp>
      <p:sp>
        <p:nvSpPr>
          <p:cNvPr id="30" name="TextBox 30"/>
          <p:cNvSpPr txBox="1"/>
          <p:nvPr/>
        </p:nvSpPr>
        <p:spPr>
          <a:xfrm>
            <a:off x="12352012" y="4716547"/>
            <a:ext cx="4739013" cy="621324"/>
          </a:xfrm>
          <a:prstGeom prst="rect">
            <a:avLst/>
          </a:prstGeom>
        </p:spPr>
        <p:txBody>
          <a:bodyPr lIns="0" tIns="0" rIns="0" bIns="0" rtlCol="0" anchor="t">
            <a:spAutoFit/>
          </a:bodyPr>
          <a:lstStyle/>
          <a:p>
            <a:pPr algn="l">
              <a:lnSpc>
                <a:spcPts val="4668"/>
              </a:lnSpc>
            </a:pPr>
            <a:r>
              <a:rPr lang="en-US" sz="4400">
                <a:solidFill>
                  <a:srgbClr val="FFFFFF"/>
                </a:solidFill>
                <a:latin typeface="One Little Font" panose="020B0604020202020204" charset="0"/>
                <a:ea typeface="Blacker Sans Pro"/>
                <a:cs typeface="Blacker Sans Pro"/>
                <a:sym typeface="Blacker Sans Pro"/>
              </a:rPr>
              <a:t>Self Regulation</a:t>
            </a:r>
          </a:p>
        </p:txBody>
      </p:sp>
      <p:sp>
        <p:nvSpPr>
          <p:cNvPr id="31" name="TextBox 31"/>
          <p:cNvSpPr txBox="1"/>
          <p:nvPr/>
        </p:nvSpPr>
        <p:spPr>
          <a:xfrm>
            <a:off x="5124516" y="8030146"/>
            <a:ext cx="4739013" cy="621324"/>
          </a:xfrm>
          <a:prstGeom prst="rect">
            <a:avLst/>
          </a:prstGeom>
        </p:spPr>
        <p:txBody>
          <a:bodyPr lIns="0" tIns="0" rIns="0" bIns="0" rtlCol="0" anchor="t">
            <a:spAutoFit/>
          </a:bodyPr>
          <a:lstStyle/>
          <a:p>
            <a:pPr algn="l">
              <a:lnSpc>
                <a:spcPts val="4668"/>
              </a:lnSpc>
            </a:pPr>
            <a:r>
              <a:rPr lang="en-US" sz="4400">
                <a:solidFill>
                  <a:srgbClr val="FFFFFF"/>
                </a:solidFill>
                <a:latin typeface="One Little Font" panose="020B0604020202020204" charset="0"/>
                <a:ea typeface="Blacker Sans Pro"/>
                <a:cs typeface="Blacker Sans Pro"/>
                <a:sym typeface="Blacker Sans Pro"/>
              </a:rPr>
              <a:t>Empathy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rot="1251312">
            <a:off x="9697180" y="1677942"/>
            <a:ext cx="7327963" cy="3938780"/>
          </a:xfrm>
          <a:custGeom>
            <a:avLst/>
            <a:gdLst/>
            <a:ahLst/>
            <a:cxnLst/>
            <a:rect l="l" t="t" r="r" b="b"/>
            <a:pathLst>
              <a:path w="7327963" h="3938780">
                <a:moveTo>
                  <a:pt x="0" y="0"/>
                </a:moveTo>
                <a:lnTo>
                  <a:pt x="7327963" y="0"/>
                </a:lnTo>
                <a:lnTo>
                  <a:pt x="7327963" y="3938780"/>
                </a:lnTo>
                <a:lnTo>
                  <a:pt x="0" y="39387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rot="944535">
            <a:off x="10466709" y="2072482"/>
            <a:ext cx="5759162" cy="2562224"/>
          </a:xfrm>
          <a:prstGeom prst="rect">
            <a:avLst/>
          </a:prstGeom>
        </p:spPr>
        <p:txBody>
          <a:bodyPr lIns="0" tIns="0" rIns="0" bIns="0" rtlCol="0" anchor="t">
            <a:spAutoFit/>
          </a:bodyPr>
          <a:lstStyle/>
          <a:p>
            <a:pPr algn="ctr">
              <a:lnSpc>
                <a:spcPts val="8999"/>
              </a:lnSpc>
            </a:pPr>
            <a:r>
              <a:rPr lang="en-US" sz="9999" spc="499">
                <a:solidFill>
                  <a:srgbClr val="FFFFFF"/>
                </a:solidFill>
                <a:latin typeface="Ballpoint"/>
                <a:ea typeface="Ballpoint"/>
                <a:cs typeface="Ballpoint"/>
                <a:sym typeface="Ballpoint"/>
              </a:rPr>
              <a:t>SOCIAL SKILLS</a:t>
            </a:r>
          </a:p>
        </p:txBody>
      </p:sp>
      <p:sp>
        <p:nvSpPr>
          <p:cNvPr id="5" name="Freeform 5"/>
          <p:cNvSpPr/>
          <p:nvPr/>
        </p:nvSpPr>
        <p:spPr>
          <a:xfrm flipH="1">
            <a:off x="-225153" y="-310529"/>
            <a:ext cx="2507706" cy="2678458"/>
          </a:xfrm>
          <a:custGeom>
            <a:avLst/>
            <a:gdLst/>
            <a:ahLst/>
            <a:cxnLst/>
            <a:rect l="l" t="t" r="r" b="b"/>
            <a:pathLst>
              <a:path w="2507706" h="2678458">
                <a:moveTo>
                  <a:pt x="2507706" y="0"/>
                </a:moveTo>
                <a:lnTo>
                  <a:pt x="0" y="0"/>
                </a:lnTo>
                <a:lnTo>
                  <a:pt x="0" y="2678458"/>
                </a:lnTo>
                <a:lnTo>
                  <a:pt x="2507706" y="2678458"/>
                </a:lnTo>
                <a:lnTo>
                  <a:pt x="2507706"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TextBox 6"/>
          <p:cNvSpPr txBox="1"/>
          <p:nvPr/>
        </p:nvSpPr>
        <p:spPr>
          <a:xfrm>
            <a:off x="1436905" y="3137917"/>
            <a:ext cx="8899835" cy="5321970"/>
          </a:xfrm>
          <a:prstGeom prst="rect">
            <a:avLst/>
          </a:prstGeom>
        </p:spPr>
        <p:txBody>
          <a:bodyPr wrap="square" lIns="0" tIns="0" rIns="0" bIns="0" rtlCol="0" anchor="t">
            <a:spAutoFit/>
          </a:bodyPr>
          <a:lstStyle/>
          <a:p>
            <a:pPr algn="l">
              <a:lnSpc>
                <a:spcPts val="8250"/>
              </a:lnSpc>
            </a:pPr>
            <a:r>
              <a:rPr lang="en-US" sz="7200" spc="202">
                <a:solidFill>
                  <a:srgbClr val="FFFFFF"/>
                </a:solidFill>
                <a:latin typeface="Ballpoint"/>
                <a:ea typeface="Ballpoint"/>
                <a:cs typeface="Ballpoint"/>
                <a:sym typeface="Ballpoint"/>
              </a:rPr>
              <a:t>Effectively communicating and interacting with others,</a:t>
            </a:r>
            <a:endParaRPr lang="en-US" sz="2800" spc="202">
              <a:solidFill>
                <a:srgbClr val="FFFFFF"/>
              </a:solidFill>
              <a:latin typeface="Ballpoint"/>
              <a:ea typeface="Ballpoint"/>
              <a:cs typeface="Ballpoint"/>
              <a:sym typeface="Ballpoint"/>
            </a:endParaRPr>
          </a:p>
          <a:p>
            <a:pPr algn="l">
              <a:lnSpc>
                <a:spcPts val="8250"/>
              </a:lnSpc>
            </a:pPr>
            <a:r>
              <a:rPr lang="en-US" sz="7200" spc="202">
                <a:solidFill>
                  <a:srgbClr val="FFFFFF"/>
                </a:solidFill>
                <a:latin typeface="Ballpoint"/>
                <a:ea typeface="Ballpoint"/>
                <a:cs typeface="Ballpoint"/>
                <a:sym typeface="Ballpoint"/>
              </a:rPr>
              <a:t>building strong relationships, navigating social situations effectively. </a:t>
            </a:r>
          </a:p>
        </p:txBody>
      </p:sp>
      <p:sp>
        <p:nvSpPr>
          <p:cNvPr id="7" name="Freeform 7"/>
          <p:cNvSpPr/>
          <p:nvPr/>
        </p:nvSpPr>
        <p:spPr>
          <a:xfrm rot="-7331190">
            <a:off x="16055461" y="5535837"/>
            <a:ext cx="3390323" cy="3212331"/>
          </a:xfrm>
          <a:custGeom>
            <a:avLst/>
            <a:gdLst/>
            <a:ahLst/>
            <a:cxnLst/>
            <a:rect l="l" t="t" r="r" b="b"/>
            <a:pathLst>
              <a:path w="3390323" h="3212331">
                <a:moveTo>
                  <a:pt x="0" y="0"/>
                </a:moveTo>
                <a:lnTo>
                  <a:pt x="3390323" y="0"/>
                </a:lnTo>
                <a:lnTo>
                  <a:pt x="3390323" y="3212331"/>
                </a:lnTo>
                <a:lnTo>
                  <a:pt x="0" y="32123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14084994" y="8747969"/>
            <a:ext cx="1946000" cy="1931405"/>
          </a:xfrm>
          <a:custGeom>
            <a:avLst/>
            <a:gdLst/>
            <a:ahLst/>
            <a:cxnLst/>
            <a:rect l="l" t="t" r="r" b="b"/>
            <a:pathLst>
              <a:path w="1946000" h="1931405">
                <a:moveTo>
                  <a:pt x="0" y="0"/>
                </a:moveTo>
                <a:lnTo>
                  <a:pt x="1946000" y="0"/>
                </a:lnTo>
                <a:lnTo>
                  <a:pt x="1946000" y="1931406"/>
                </a:lnTo>
                <a:lnTo>
                  <a:pt x="0" y="193140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9" name="Group 3">
            <a:extLst>
              <a:ext uri="{FF2B5EF4-FFF2-40B4-BE49-F238E27FC236}">
                <a16:creationId xmlns:a16="http://schemas.microsoft.com/office/drawing/2014/main" id="{7240E974-1AB1-3AF1-0ABE-905C1B916F16}"/>
              </a:ext>
            </a:extLst>
          </p:cNvPr>
          <p:cNvGrpSpPr/>
          <p:nvPr/>
        </p:nvGrpSpPr>
        <p:grpSpPr>
          <a:xfrm>
            <a:off x="15280896" y="177676"/>
            <a:ext cx="2819400" cy="2248218"/>
            <a:chOff x="0" y="0"/>
            <a:chExt cx="2309238" cy="1847391"/>
          </a:xfrm>
        </p:grpSpPr>
        <p:sp>
          <p:nvSpPr>
            <p:cNvPr id="10" name="Freeform 4">
              <a:extLst>
                <a:ext uri="{FF2B5EF4-FFF2-40B4-BE49-F238E27FC236}">
                  <a16:creationId xmlns:a16="http://schemas.microsoft.com/office/drawing/2014/main" id="{2B5416C7-F71A-3281-FEDB-FB8750E6A238}"/>
                </a:ext>
              </a:extLst>
            </p:cNvPr>
            <p:cNvSpPr/>
            <p:nvPr/>
          </p:nvSpPr>
          <p:spPr>
            <a:xfrm>
              <a:off x="0" y="0"/>
              <a:ext cx="2309238" cy="1847391"/>
            </a:xfrm>
            <a:custGeom>
              <a:avLst/>
              <a:gdLst/>
              <a:ahLst/>
              <a:cxnLst/>
              <a:rect l="l" t="t" r="r" b="b"/>
              <a:pathLst>
                <a:path w="2309238" h="1847391">
                  <a:moveTo>
                    <a:pt x="0" y="0"/>
                  </a:moveTo>
                  <a:lnTo>
                    <a:pt x="2309238" y="0"/>
                  </a:lnTo>
                  <a:lnTo>
                    <a:pt x="2309238" y="1847391"/>
                  </a:lnTo>
                  <a:lnTo>
                    <a:pt x="0" y="184739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sz="4400"/>
            </a:p>
          </p:txBody>
        </p:sp>
        <p:sp>
          <p:nvSpPr>
            <p:cNvPr id="11" name="TextBox 5">
              <a:extLst>
                <a:ext uri="{FF2B5EF4-FFF2-40B4-BE49-F238E27FC236}">
                  <a16:creationId xmlns:a16="http://schemas.microsoft.com/office/drawing/2014/main" id="{B28EAF40-699D-D703-DCD3-78464F05BBB5}"/>
                </a:ext>
              </a:extLst>
            </p:cNvPr>
            <p:cNvSpPr txBox="1"/>
            <p:nvPr/>
          </p:nvSpPr>
          <p:spPr>
            <a:xfrm>
              <a:off x="176268" y="752952"/>
              <a:ext cx="1845001" cy="995810"/>
            </a:xfrm>
            <a:prstGeom prst="rect">
              <a:avLst/>
            </a:prstGeom>
          </p:spPr>
          <p:txBody>
            <a:bodyPr lIns="0" tIns="0" rIns="0" bIns="0" rtlCol="0" anchor="t">
              <a:spAutoFit/>
            </a:bodyPr>
            <a:lstStyle/>
            <a:p>
              <a:pPr algn="ctr">
                <a:lnSpc>
                  <a:spcPts val="8018"/>
                </a:lnSpc>
              </a:pPr>
              <a:r>
                <a:rPr lang="en-US" sz="11500" spc="378">
                  <a:solidFill>
                    <a:srgbClr val="FFFFFF"/>
                  </a:solidFill>
                  <a:latin typeface="Childos Arabic"/>
                  <a:ea typeface="Childos Arabic"/>
                  <a:cs typeface="Childos Arabic"/>
                  <a:sym typeface="Childos Arabic"/>
                </a:rPr>
                <a:t>01</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3515537" y="682943"/>
            <a:ext cx="11256927" cy="8921115"/>
          </a:xfrm>
          <a:custGeom>
            <a:avLst/>
            <a:gdLst/>
            <a:ahLst/>
            <a:cxnLst/>
            <a:rect l="l" t="t" r="r" b="b"/>
            <a:pathLst>
              <a:path w="11256927" h="8921115">
                <a:moveTo>
                  <a:pt x="0" y="0"/>
                </a:moveTo>
                <a:lnTo>
                  <a:pt x="11256926" y="0"/>
                </a:lnTo>
                <a:lnTo>
                  <a:pt x="11256926" y="8921114"/>
                </a:lnTo>
                <a:lnTo>
                  <a:pt x="0" y="89211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5267107" y="2019300"/>
            <a:ext cx="7224568" cy="5001369"/>
          </a:xfrm>
          <a:prstGeom prst="rect">
            <a:avLst/>
          </a:prstGeom>
        </p:spPr>
        <p:txBody>
          <a:bodyPr wrap="square" lIns="0" tIns="0" rIns="0" bIns="0" rtlCol="0" anchor="t">
            <a:spAutoFit/>
          </a:bodyPr>
          <a:lstStyle/>
          <a:p>
            <a:pPr algn="ctr">
              <a:lnSpc>
                <a:spcPts val="7840"/>
              </a:lnSpc>
            </a:pPr>
            <a:r>
              <a:rPr lang="en-US" sz="8000" spc="400">
                <a:solidFill>
                  <a:srgbClr val="FFFFFF"/>
                </a:solidFill>
                <a:latin typeface="Ballpoint"/>
                <a:ea typeface="Ballpoint"/>
                <a:cs typeface="Ballpoint"/>
                <a:sym typeface="Ballpoint"/>
              </a:rPr>
              <a:t>GOOD COMMUNICATION IS THE BRIDGE BETWEEN CONFUSION AND CLARITY</a:t>
            </a:r>
          </a:p>
        </p:txBody>
      </p:sp>
      <p:sp>
        <p:nvSpPr>
          <p:cNvPr id="5" name="Freeform 5"/>
          <p:cNvSpPr/>
          <p:nvPr/>
        </p:nvSpPr>
        <p:spPr>
          <a:xfrm>
            <a:off x="16075343" y="5043723"/>
            <a:ext cx="2661260" cy="2952854"/>
          </a:xfrm>
          <a:custGeom>
            <a:avLst/>
            <a:gdLst/>
            <a:ahLst/>
            <a:cxnLst/>
            <a:rect l="l" t="t" r="r" b="b"/>
            <a:pathLst>
              <a:path w="2661260" h="2952854">
                <a:moveTo>
                  <a:pt x="0" y="0"/>
                </a:moveTo>
                <a:lnTo>
                  <a:pt x="2661260" y="0"/>
                </a:lnTo>
                <a:lnTo>
                  <a:pt x="2661260" y="2952854"/>
                </a:lnTo>
                <a:lnTo>
                  <a:pt x="0" y="29528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rot="-1641097">
            <a:off x="767184" y="956771"/>
            <a:ext cx="2031942" cy="2682431"/>
          </a:xfrm>
          <a:custGeom>
            <a:avLst/>
            <a:gdLst/>
            <a:ahLst/>
            <a:cxnLst/>
            <a:rect l="l" t="t" r="r" b="b"/>
            <a:pathLst>
              <a:path w="2031942" h="2682431">
                <a:moveTo>
                  <a:pt x="0" y="0"/>
                </a:moveTo>
                <a:lnTo>
                  <a:pt x="2031942" y="0"/>
                </a:lnTo>
                <a:lnTo>
                  <a:pt x="2031942" y="2682431"/>
                </a:lnTo>
                <a:lnTo>
                  <a:pt x="0" y="26824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rot="-4386753">
            <a:off x="13054599" y="-923223"/>
            <a:ext cx="3390323" cy="3212331"/>
          </a:xfrm>
          <a:custGeom>
            <a:avLst/>
            <a:gdLst/>
            <a:ahLst/>
            <a:cxnLst/>
            <a:rect l="l" t="t" r="r" b="b"/>
            <a:pathLst>
              <a:path w="3390323" h="3212331">
                <a:moveTo>
                  <a:pt x="0" y="0"/>
                </a:moveTo>
                <a:lnTo>
                  <a:pt x="3390322" y="0"/>
                </a:lnTo>
                <a:lnTo>
                  <a:pt x="3390322" y="3212331"/>
                </a:lnTo>
                <a:lnTo>
                  <a:pt x="0" y="321233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flipH="1">
            <a:off x="15229965" y="1770234"/>
            <a:ext cx="2176008" cy="2374906"/>
          </a:xfrm>
          <a:custGeom>
            <a:avLst/>
            <a:gdLst/>
            <a:ahLst/>
            <a:cxnLst/>
            <a:rect l="l" t="t" r="r" b="b"/>
            <a:pathLst>
              <a:path w="2176008" h="2374906">
                <a:moveTo>
                  <a:pt x="2176008" y="0"/>
                </a:moveTo>
                <a:lnTo>
                  <a:pt x="0" y="0"/>
                </a:lnTo>
                <a:lnTo>
                  <a:pt x="0" y="2374906"/>
                </a:lnTo>
                <a:lnTo>
                  <a:pt x="2176008" y="2374906"/>
                </a:lnTo>
                <a:lnTo>
                  <a:pt x="2176008"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rot="-4685807">
            <a:off x="-499177" y="4346576"/>
            <a:ext cx="3055755" cy="3259472"/>
          </a:xfrm>
          <a:custGeom>
            <a:avLst/>
            <a:gdLst/>
            <a:ahLst/>
            <a:cxnLst/>
            <a:rect l="l" t="t" r="r" b="b"/>
            <a:pathLst>
              <a:path w="3055755" h="3259472">
                <a:moveTo>
                  <a:pt x="0" y="0"/>
                </a:moveTo>
                <a:lnTo>
                  <a:pt x="3055754" y="0"/>
                </a:lnTo>
                <a:lnTo>
                  <a:pt x="3055754" y="3259472"/>
                </a:lnTo>
                <a:lnTo>
                  <a:pt x="0" y="325947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 name="Freeform 10"/>
          <p:cNvSpPr/>
          <p:nvPr/>
        </p:nvSpPr>
        <p:spPr>
          <a:xfrm rot="5183919" flipH="1">
            <a:off x="12837845" y="7211068"/>
            <a:ext cx="2560796" cy="2639996"/>
          </a:xfrm>
          <a:custGeom>
            <a:avLst/>
            <a:gdLst/>
            <a:ahLst/>
            <a:cxnLst/>
            <a:rect l="l" t="t" r="r" b="b"/>
            <a:pathLst>
              <a:path w="2560796" h="2639996">
                <a:moveTo>
                  <a:pt x="2560796" y="0"/>
                </a:moveTo>
                <a:lnTo>
                  <a:pt x="0" y="0"/>
                </a:lnTo>
                <a:lnTo>
                  <a:pt x="0" y="2639996"/>
                </a:lnTo>
                <a:lnTo>
                  <a:pt x="2560796" y="2639996"/>
                </a:lnTo>
                <a:lnTo>
                  <a:pt x="2560796"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1" name="Freeform 11"/>
          <p:cNvSpPr/>
          <p:nvPr/>
        </p:nvSpPr>
        <p:spPr>
          <a:xfrm>
            <a:off x="2854597" y="-2540788"/>
            <a:ext cx="3425571" cy="4114800"/>
          </a:xfrm>
          <a:custGeom>
            <a:avLst/>
            <a:gdLst/>
            <a:ahLst/>
            <a:cxnLst/>
            <a:rect l="l" t="t" r="r" b="b"/>
            <a:pathLst>
              <a:path w="3425571" h="4114800">
                <a:moveTo>
                  <a:pt x="0" y="0"/>
                </a:moveTo>
                <a:lnTo>
                  <a:pt x="3425571" y="0"/>
                </a:lnTo>
                <a:lnTo>
                  <a:pt x="3425571"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2" name="Freeform 12"/>
          <p:cNvSpPr/>
          <p:nvPr/>
        </p:nvSpPr>
        <p:spPr>
          <a:xfrm rot="-1180212">
            <a:off x="1557907" y="8446839"/>
            <a:ext cx="3010647" cy="1934341"/>
          </a:xfrm>
          <a:custGeom>
            <a:avLst/>
            <a:gdLst/>
            <a:ahLst/>
            <a:cxnLst/>
            <a:rect l="l" t="t" r="r" b="b"/>
            <a:pathLst>
              <a:path w="3010647" h="1934341">
                <a:moveTo>
                  <a:pt x="0" y="0"/>
                </a:moveTo>
                <a:lnTo>
                  <a:pt x="3010647" y="0"/>
                </a:lnTo>
                <a:lnTo>
                  <a:pt x="3010647" y="1934341"/>
                </a:lnTo>
                <a:lnTo>
                  <a:pt x="0" y="193434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3" name="Freeform 13"/>
          <p:cNvSpPr/>
          <p:nvPr/>
        </p:nvSpPr>
        <p:spPr>
          <a:xfrm>
            <a:off x="16170281" y="8962280"/>
            <a:ext cx="3425571" cy="4114800"/>
          </a:xfrm>
          <a:custGeom>
            <a:avLst/>
            <a:gdLst/>
            <a:ahLst/>
            <a:cxnLst/>
            <a:rect l="l" t="t" r="r" b="b"/>
            <a:pathLst>
              <a:path w="3425571" h="4114800">
                <a:moveTo>
                  <a:pt x="0" y="0"/>
                </a:moveTo>
                <a:lnTo>
                  <a:pt x="3425571" y="0"/>
                </a:lnTo>
                <a:lnTo>
                  <a:pt x="3425571"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TextBox 3"/>
          <p:cNvSpPr txBox="1"/>
          <p:nvPr/>
        </p:nvSpPr>
        <p:spPr>
          <a:xfrm>
            <a:off x="3447477" y="3790962"/>
            <a:ext cx="11393046" cy="7502054"/>
          </a:xfrm>
          <a:prstGeom prst="rect">
            <a:avLst/>
          </a:prstGeom>
        </p:spPr>
        <p:txBody>
          <a:bodyPr wrap="square" lIns="0" tIns="0" rIns="0" bIns="0" rtlCol="0" anchor="t">
            <a:spAutoFit/>
          </a:bodyPr>
          <a:lstStyle/>
          <a:p>
            <a:pPr algn="ctr">
              <a:lnSpc>
                <a:spcPts val="4500"/>
              </a:lnSpc>
            </a:pPr>
            <a:r>
              <a:rPr lang="en-US" sz="5400" spc="97">
                <a:solidFill>
                  <a:srgbClr val="FFFFFF"/>
                </a:solidFill>
                <a:latin typeface="Ballpoint"/>
                <a:ea typeface="Ballpoint"/>
                <a:cs typeface="Ballpoint"/>
                <a:sym typeface="Ballpoint"/>
              </a:rPr>
              <a:t>Social skills are the foundation for building and maintaining healthy relationships, both personally and professionally.</a:t>
            </a:r>
          </a:p>
          <a:p>
            <a:pPr algn="ctr">
              <a:lnSpc>
                <a:spcPts val="4500"/>
              </a:lnSpc>
            </a:pPr>
            <a:endParaRPr lang="en-US" sz="5400" spc="97">
              <a:solidFill>
                <a:srgbClr val="FFFFFF"/>
              </a:solidFill>
              <a:latin typeface="Ballpoint"/>
              <a:ea typeface="Ballpoint"/>
              <a:cs typeface="Ballpoint"/>
              <a:sym typeface="Ballpoint"/>
            </a:endParaRPr>
          </a:p>
          <a:p>
            <a:pPr algn="ctr">
              <a:lnSpc>
                <a:spcPts val="4500"/>
              </a:lnSpc>
            </a:pPr>
            <a:r>
              <a:rPr lang="en-US" sz="5400" spc="97">
                <a:solidFill>
                  <a:srgbClr val="FFFFFF"/>
                </a:solidFill>
                <a:latin typeface="Ballpoint"/>
                <a:ea typeface="Ballpoint"/>
                <a:cs typeface="Ballpoint"/>
                <a:sym typeface="Ballpoint"/>
              </a:rPr>
              <a:t>Being able to interact with others is important, especially in time of conflict or stress. Skills such as active listening and using verbal and non-verbal communication allows you to build meaningful relationships. This will develop a stronger understanding of yourself and others. </a:t>
            </a:r>
          </a:p>
          <a:p>
            <a:pPr algn="ctr">
              <a:lnSpc>
                <a:spcPts val="4500"/>
              </a:lnSpc>
            </a:pPr>
            <a:endParaRPr lang="en-US" sz="5400" spc="97">
              <a:solidFill>
                <a:srgbClr val="FFFFFF"/>
              </a:solidFill>
              <a:latin typeface="Ballpoint"/>
              <a:ea typeface="Ballpoint"/>
              <a:cs typeface="Ballpoint"/>
              <a:sym typeface="Ballpoint"/>
            </a:endParaRPr>
          </a:p>
          <a:p>
            <a:pPr algn="ctr">
              <a:lnSpc>
                <a:spcPts val="4500"/>
              </a:lnSpc>
            </a:pPr>
            <a:endParaRPr lang="en-US" sz="5400" spc="97">
              <a:solidFill>
                <a:srgbClr val="FFFFFF"/>
              </a:solidFill>
              <a:latin typeface="Ballpoint"/>
              <a:ea typeface="Ballpoint"/>
              <a:cs typeface="Ballpoint"/>
              <a:sym typeface="Ballpoint"/>
            </a:endParaRPr>
          </a:p>
          <a:p>
            <a:pPr algn="ctr">
              <a:lnSpc>
                <a:spcPts val="4500"/>
              </a:lnSpc>
            </a:pPr>
            <a:endParaRPr lang="en-US" sz="5400" spc="97">
              <a:solidFill>
                <a:srgbClr val="FFFFFF"/>
              </a:solidFill>
              <a:latin typeface="Ballpoint"/>
              <a:ea typeface="Ballpoint"/>
              <a:cs typeface="Ballpoint"/>
              <a:sym typeface="Ballpoint"/>
            </a:endParaRPr>
          </a:p>
        </p:txBody>
      </p:sp>
      <p:sp>
        <p:nvSpPr>
          <p:cNvPr id="4" name="TextBox 4"/>
          <p:cNvSpPr txBox="1"/>
          <p:nvPr/>
        </p:nvSpPr>
        <p:spPr>
          <a:xfrm>
            <a:off x="5932012" y="1114425"/>
            <a:ext cx="6273069" cy="2308324"/>
          </a:xfrm>
          <a:prstGeom prst="rect">
            <a:avLst/>
          </a:prstGeom>
        </p:spPr>
        <p:txBody>
          <a:bodyPr wrap="square" lIns="0" tIns="0" rIns="0" bIns="0" rtlCol="0" anchor="t">
            <a:spAutoFit/>
          </a:bodyPr>
          <a:lstStyle/>
          <a:p>
            <a:pPr algn="ctr">
              <a:lnSpc>
                <a:spcPts val="8999"/>
              </a:lnSpc>
            </a:pPr>
            <a:r>
              <a:rPr lang="en-US" sz="9999" spc="499">
                <a:solidFill>
                  <a:srgbClr val="FFFFFF"/>
                </a:solidFill>
                <a:latin typeface="Ballpoint"/>
                <a:ea typeface="Ballpoint"/>
                <a:cs typeface="Ballpoint"/>
                <a:sym typeface="Ballpoint"/>
              </a:rPr>
              <a:t>BUILD STRONG RELATIONSHIPS </a:t>
            </a:r>
          </a:p>
        </p:txBody>
      </p:sp>
      <p:sp>
        <p:nvSpPr>
          <p:cNvPr id="5" name="Freeform 5"/>
          <p:cNvSpPr/>
          <p:nvPr/>
        </p:nvSpPr>
        <p:spPr>
          <a:xfrm>
            <a:off x="448168" y="-1006016"/>
            <a:ext cx="5134930" cy="4069432"/>
          </a:xfrm>
          <a:custGeom>
            <a:avLst/>
            <a:gdLst/>
            <a:ahLst/>
            <a:cxnLst/>
            <a:rect l="l" t="t" r="r" b="b"/>
            <a:pathLst>
              <a:path w="5134930" h="4069432">
                <a:moveTo>
                  <a:pt x="0" y="0"/>
                </a:moveTo>
                <a:lnTo>
                  <a:pt x="5134931" y="0"/>
                </a:lnTo>
                <a:lnTo>
                  <a:pt x="5134931" y="4069432"/>
                </a:lnTo>
                <a:lnTo>
                  <a:pt x="0" y="40694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flipH="1">
            <a:off x="15454249" y="2773680"/>
            <a:ext cx="5134930" cy="4069432"/>
          </a:xfrm>
          <a:custGeom>
            <a:avLst/>
            <a:gdLst/>
            <a:ahLst/>
            <a:cxnLst/>
            <a:rect l="l" t="t" r="r" b="b"/>
            <a:pathLst>
              <a:path w="5134930" h="4069432">
                <a:moveTo>
                  <a:pt x="5134930" y="0"/>
                </a:moveTo>
                <a:lnTo>
                  <a:pt x="0" y="0"/>
                </a:lnTo>
                <a:lnTo>
                  <a:pt x="0" y="4069432"/>
                </a:lnTo>
                <a:lnTo>
                  <a:pt x="5134930" y="4069432"/>
                </a:lnTo>
                <a:lnTo>
                  <a:pt x="513493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782323" y="3360324"/>
            <a:ext cx="3616073" cy="3566352"/>
          </a:xfrm>
          <a:custGeom>
            <a:avLst/>
            <a:gdLst/>
            <a:ahLst/>
            <a:cxnLst/>
            <a:rect l="l" t="t" r="r" b="b"/>
            <a:pathLst>
              <a:path w="3616073" h="3566352">
                <a:moveTo>
                  <a:pt x="0" y="0"/>
                </a:moveTo>
                <a:lnTo>
                  <a:pt x="3616074" y="0"/>
                </a:lnTo>
                <a:lnTo>
                  <a:pt x="3616074" y="3566352"/>
                </a:lnTo>
                <a:lnTo>
                  <a:pt x="0" y="356635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flipH="1">
            <a:off x="15454249" y="6420547"/>
            <a:ext cx="3616073" cy="3566352"/>
          </a:xfrm>
          <a:custGeom>
            <a:avLst/>
            <a:gdLst/>
            <a:ahLst/>
            <a:cxnLst/>
            <a:rect l="l" t="t" r="r" b="b"/>
            <a:pathLst>
              <a:path w="3616073" h="3566352">
                <a:moveTo>
                  <a:pt x="3616074" y="0"/>
                </a:moveTo>
                <a:lnTo>
                  <a:pt x="0" y="0"/>
                </a:lnTo>
                <a:lnTo>
                  <a:pt x="0" y="3566353"/>
                </a:lnTo>
                <a:lnTo>
                  <a:pt x="3616074" y="3566353"/>
                </a:lnTo>
                <a:lnTo>
                  <a:pt x="361607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rot="-581043">
            <a:off x="12424362" y="-493725"/>
            <a:ext cx="5757961" cy="3094904"/>
          </a:xfrm>
          <a:custGeom>
            <a:avLst/>
            <a:gdLst/>
            <a:ahLst/>
            <a:cxnLst/>
            <a:rect l="l" t="t" r="r" b="b"/>
            <a:pathLst>
              <a:path w="5757961" h="3094904">
                <a:moveTo>
                  <a:pt x="0" y="0"/>
                </a:moveTo>
                <a:lnTo>
                  <a:pt x="5757961" y="0"/>
                </a:lnTo>
                <a:lnTo>
                  <a:pt x="5757961" y="3094904"/>
                </a:lnTo>
                <a:lnTo>
                  <a:pt x="0" y="30949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rot="-581043" flipH="1">
            <a:off x="-2878981" y="7684188"/>
            <a:ext cx="5757961" cy="3094904"/>
          </a:xfrm>
          <a:custGeom>
            <a:avLst/>
            <a:gdLst/>
            <a:ahLst/>
            <a:cxnLst/>
            <a:rect l="l" t="t" r="r" b="b"/>
            <a:pathLst>
              <a:path w="5757961" h="3094904">
                <a:moveTo>
                  <a:pt x="5757962" y="0"/>
                </a:moveTo>
                <a:lnTo>
                  <a:pt x="0" y="0"/>
                </a:lnTo>
                <a:lnTo>
                  <a:pt x="0" y="3094905"/>
                </a:lnTo>
                <a:lnTo>
                  <a:pt x="5757962" y="3094905"/>
                </a:lnTo>
                <a:lnTo>
                  <a:pt x="5757962"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flipH="1">
            <a:off x="3015633" y="9762569"/>
            <a:ext cx="5134930" cy="4069432"/>
          </a:xfrm>
          <a:custGeom>
            <a:avLst/>
            <a:gdLst/>
            <a:ahLst/>
            <a:cxnLst/>
            <a:rect l="l" t="t" r="r" b="b"/>
            <a:pathLst>
              <a:path w="5134930" h="4069432">
                <a:moveTo>
                  <a:pt x="5134931" y="0"/>
                </a:moveTo>
                <a:lnTo>
                  <a:pt x="0" y="0"/>
                </a:lnTo>
                <a:lnTo>
                  <a:pt x="0" y="4069432"/>
                </a:lnTo>
                <a:lnTo>
                  <a:pt x="5134931" y="4069432"/>
                </a:lnTo>
                <a:lnTo>
                  <a:pt x="5134931"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p:cNvSpPr/>
          <p:nvPr/>
        </p:nvSpPr>
        <p:spPr>
          <a:xfrm rot="135991" flipH="1">
            <a:off x="8923426" y="9875216"/>
            <a:ext cx="5757961" cy="3094904"/>
          </a:xfrm>
          <a:custGeom>
            <a:avLst/>
            <a:gdLst/>
            <a:ahLst/>
            <a:cxnLst/>
            <a:rect l="l" t="t" r="r" b="b"/>
            <a:pathLst>
              <a:path w="5757961" h="3094904">
                <a:moveTo>
                  <a:pt x="5757961" y="0"/>
                </a:moveTo>
                <a:lnTo>
                  <a:pt x="0" y="0"/>
                </a:lnTo>
                <a:lnTo>
                  <a:pt x="0" y="3094904"/>
                </a:lnTo>
                <a:lnTo>
                  <a:pt x="5757961" y="3094904"/>
                </a:lnTo>
                <a:lnTo>
                  <a:pt x="5757961"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p:cNvSpPr/>
          <p:nvPr/>
        </p:nvSpPr>
        <p:spPr>
          <a:xfrm>
            <a:off x="6342527" y="-2739139"/>
            <a:ext cx="3616073" cy="3566352"/>
          </a:xfrm>
          <a:custGeom>
            <a:avLst/>
            <a:gdLst/>
            <a:ahLst/>
            <a:cxnLst/>
            <a:rect l="l" t="t" r="r" b="b"/>
            <a:pathLst>
              <a:path w="3616073" h="3566352">
                <a:moveTo>
                  <a:pt x="0" y="0"/>
                </a:moveTo>
                <a:lnTo>
                  <a:pt x="3616073" y="0"/>
                </a:lnTo>
                <a:lnTo>
                  <a:pt x="3616073" y="3566353"/>
                </a:lnTo>
                <a:lnTo>
                  <a:pt x="0" y="35663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40A758-FC26-ABD2-35B6-22BC5B6C2AC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BDE6C07-D00C-C676-700A-4639207E19F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5" name="TextBox 5">
            <a:extLst>
              <a:ext uri="{FF2B5EF4-FFF2-40B4-BE49-F238E27FC236}">
                <a16:creationId xmlns:a16="http://schemas.microsoft.com/office/drawing/2014/main" id="{48DBF29B-AD3D-90D1-342D-CA1236631070}"/>
              </a:ext>
            </a:extLst>
          </p:cNvPr>
          <p:cNvSpPr txBox="1"/>
          <p:nvPr/>
        </p:nvSpPr>
        <p:spPr>
          <a:xfrm>
            <a:off x="2798487" y="275260"/>
            <a:ext cx="12691026" cy="3747885"/>
          </a:xfrm>
          <a:prstGeom prst="rect">
            <a:avLst/>
          </a:prstGeom>
        </p:spPr>
        <p:txBody>
          <a:bodyPr wrap="square" lIns="0" tIns="0" rIns="0" bIns="0" rtlCol="0" anchor="t">
            <a:spAutoFit/>
          </a:bodyPr>
          <a:lstStyle/>
          <a:p>
            <a:pPr marL="0" lvl="0" indent="0" algn="ctr">
              <a:lnSpc>
                <a:spcPts val="14581"/>
              </a:lnSpc>
            </a:pPr>
            <a:r>
              <a:rPr lang="en-US" sz="10000" b="1">
                <a:solidFill>
                  <a:srgbClr val="FFFFFF"/>
                </a:solidFill>
                <a:latin typeface="One Little Font Bold"/>
                <a:ea typeface="One Little Font Bold"/>
                <a:cs typeface="One Little Font Bold"/>
                <a:sym typeface="One Little Font Bold"/>
              </a:rPr>
              <a:t>CHARACTERICTICS OF STRONG SOCIAL SKILLS</a:t>
            </a:r>
          </a:p>
        </p:txBody>
      </p:sp>
      <p:sp>
        <p:nvSpPr>
          <p:cNvPr id="6" name="Freeform 6">
            <a:extLst>
              <a:ext uri="{FF2B5EF4-FFF2-40B4-BE49-F238E27FC236}">
                <a16:creationId xmlns:a16="http://schemas.microsoft.com/office/drawing/2014/main" id="{DD6AF730-FD7D-4A8A-1C7A-847B343BAF67}"/>
              </a:ext>
            </a:extLst>
          </p:cNvPr>
          <p:cNvSpPr/>
          <p:nvPr/>
        </p:nvSpPr>
        <p:spPr>
          <a:xfrm rot="6511463">
            <a:off x="15665785" y="676042"/>
            <a:ext cx="1460986" cy="1330826"/>
          </a:xfrm>
          <a:custGeom>
            <a:avLst/>
            <a:gdLst/>
            <a:ahLst/>
            <a:cxnLst/>
            <a:rect l="l" t="t" r="r" b="b"/>
            <a:pathLst>
              <a:path w="1460986" h="1330826">
                <a:moveTo>
                  <a:pt x="0" y="0"/>
                </a:moveTo>
                <a:lnTo>
                  <a:pt x="1460987" y="0"/>
                </a:lnTo>
                <a:lnTo>
                  <a:pt x="1460987" y="1330826"/>
                </a:lnTo>
                <a:lnTo>
                  <a:pt x="0" y="13308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ED83D0C7-4FE2-7E46-38D8-D4BF2C1462F7}"/>
              </a:ext>
            </a:extLst>
          </p:cNvPr>
          <p:cNvSpPr/>
          <p:nvPr/>
        </p:nvSpPr>
        <p:spPr>
          <a:xfrm>
            <a:off x="5867400" y="4152853"/>
            <a:ext cx="6440141" cy="5629666"/>
          </a:xfrm>
          <a:custGeom>
            <a:avLst/>
            <a:gdLst/>
            <a:ahLst/>
            <a:cxnLst/>
            <a:rect l="l" t="t" r="r" b="b"/>
            <a:pathLst>
              <a:path w="6440141" h="5629666">
                <a:moveTo>
                  <a:pt x="0" y="0"/>
                </a:moveTo>
                <a:lnTo>
                  <a:pt x="6440141" y="0"/>
                </a:lnTo>
                <a:lnTo>
                  <a:pt x="6440141" y="5629666"/>
                </a:lnTo>
                <a:lnTo>
                  <a:pt x="0" y="5629666"/>
                </a:lnTo>
                <a:lnTo>
                  <a:pt x="0" y="0"/>
                </a:lnTo>
                <a:close/>
              </a:path>
            </a:pathLst>
          </a:custGeom>
          <a:blipFill>
            <a:blip r:embed="rId5"/>
            <a:stretch>
              <a:fillRect l="-5736" r="-2708"/>
            </a:stretch>
          </a:blipFill>
        </p:spPr>
        <p:txBody>
          <a:bodyPr/>
          <a:lstStyle/>
          <a:p>
            <a:endParaRPr lang="en-US"/>
          </a:p>
        </p:txBody>
      </p:sp>
      <p:sp>
        <p:nvSpPr>
          <p:cNvPr id="11" name="TextBox 11">
            <a:extLst>
              <a:ext uri="{FF2B5EF4-FFF2-40B4-BE49-F238E27FC236}">
                <a16:creationId xmlns:a16="http://schemas.microsoft.com/office/drawing/2014/main" id="{94AD2450-EC68-24C3-8DC9-D3D2024AD367}"/>
              </a:ext>
            </a:extLst>
          </p:cNvPr>
          <p:cNvSpPr txBox="1"/>
          <p:nvPr/>
        </p:nvSpPr>
        <p:spPr>
          <a:xfrm>
            <a:off x="6272199" y="5736579"/>
            <a:ext cx="5630541" cy="2462213"/>
          </a:xfrm>
          <a:prstGeom prst="rect">
            <a:avLst/>
          </a:prstGeom>
        </p:spPr>
        <p:txBody>
          <a:bodyPr wrap="square" lIns="0" tIns="0" rIns="0" bIns="0" rtlCol="0" anchor="t">
            <a:spAutoFit/>
          </a:bodyPr>
          <a:lstStyle/>
          <a:p>
            <a:pPr marL="685800" lvl="0" indent="-685800">
              <a:buFont typeface="Arial" panose="020B0604020202020204" pitchFamily="34" charset="0"/>
              <a:buChar char="•"/>
            </a:pPr>
            <a:r>
              <a:rPr lang="en-US" sz="3200" b="1">
                <a:solidFill>
                  <a:srgbClr val="000000"/>
                </a:solidFill>
                <a:latin typeface="One Little Font" panose="020B0604020202020204" charset="0"/>
                <a:ea typeface="One Little Font Bold"/>
                <a:cs typeface="One Little Font Bold"/>
                <a:sym typeface="One Little Font Bold"/>
              </a:rPr>
              <a:t>Establishes connections with staff</a:t>
            </a:r>
          </a:p>
          <a:p>
            <a:pPr marL="685800" lvl="0" indent="-685800">
              <a:buFont typeface="Arial" panose="020B0604020202020204" pitchFamily="34" charset="0"/>
              <a:buChar char="•"/>
            </a:pPr>
            <a:r>
              <a:rPr lang="en-US" sz="3200" b="1">
                <a:solidFill>
                  <a:srgbClr val="000000"/>
                </a:solidFill>
                <a:latin typeface="One Little Font" panose="020B0604020202020204" charset="0"/>
                <a:ea typeface="One Little Font Bold"/>
                <a:cs typeface="One Little Font Bold"/>
                <a:sym typeface="One Little Font Bold"/>
              </a:rPr>
              <a:t>Has a strong rapport with leaders and colleagues</a:t>
            </a:r>
          </a:p>
          <a:p>
            <a:pPr marL="685800" lvl="0" indent="-685800">
              <a:buFont typeface="Arial" panose="020B0604020202020204" pitchFamily="34" charset="0"/>
              <a:buChar char="•"/>
            </a:pPr>
            <a:endParaRPr lang="en-US" sz="3200" b="1">
              <a:solidFill>
                <a:srgbClr val="000000"/>
              </a:solidFill>
              <a:latin typeface="One Little Font" panose="020B0604020202020204" charset="0"/>
              <a:ea typeface="One Little Font Bold"/>
              <a:cs typeface="One Little Font Bold"/>
              <a:sym typeface="One Little Font Bold"/>
            </a:endParaRPr>
          </a:p>
        </p:txBody>
      </p:sp>
      <p:sp>
        <p:nvSpPr>
          <p:cNvPr id="12" name="Freeform 12">
            <a:extLst>
              <a:ext uri="{FF2B5EF4-FFF2-40B4-BE49-F238E27FC236}">
                <a16:creationId xmlns:a16="http://schemas.microsoft.com/office/drawing/2014/main" id="{88F3B301-775A-89F7-F958-BB59BCB8D988}"/>
              </a:ext>
            </a:extLst>
          </p:cNvPr>
          <p:cNvSpPr/>
          <p:nvPr/>
        </p:nvSpPr>
        <p:spPr>
          <a:xfrm rot="7407152">
            <a:off x="15191403" y="7927092"/>
            <a:ext cx="4135793" cy="2662417"/>
          </a:xfrm>
          <a:custGeom>
            <a:avLst/>
            <a:gdLst/>
            <a:ahLst/>
            <a:cxnLst/>
            <a:rect l="l" t="t" r="r" b="b"/>
            <a:pathLst>
              <a:path w="4135793" h="2662417">
                <a:moveTo>
                  <a:pt x="0" y="0"/>
                </a:moveTo>
                <a:lnTo>
                  <a:pt x="4135794" y="0"/>
                </a:lnTo>
                <a:lnTo>
                  <a:pt x="4135794" y="2662416"/>
                </a:lnTo>
                <a:lnTo>
                  <a:pt x="0" y="26624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13">
            <a:extLst>
              <a:ext uri="{FF2B5EF4-FFF2-40B4-BE49-F238E27FC236}">
                <a16:creationId xmlns:a16="http://schemas.microsoft.com/office/drawing/2014/main" id="{5313A064-7893-1A0C-AE74-5E309F9A3503}"/>
              </a:ext>
            </a:extLst>
          </p:cNvPr>
          <p:cNvSpPr/>
          <p:nvPr/>
        </p:nvSpPr>
        <p:spPr>
          <a:xfrm rot="3753229">
            <a:off x="-330212" y="-731170"/>
            <a:ext cx="3182474" cy="4397891"/>
          </a:xfrm>
          <a:custGeom>
            <a:avLst/>
            <a:gdLst/>
            <a:ahLst/>
            <a:cxnLst/>
            <a:rect l="l" t="t" r="r" b="b"/>
            <a:pathLst>
              <a:path w="3182474" h="4397891">
                <a:moveTo>
                  <a:pt x="0" y="0"/>
                </a:moveTo>
                <a:lnTo>
                  <a:pt x="3182474" y="0"/>
                </a:lnTo>
                <a:lnTo>
                  <a:pt x="3182474" y="4397891"/>
                </a:lnTo>
                <a:lnTo>
                  <a:pt x="0" y="439789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29749414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88569-197A-2BF7-4E13-428580FE726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A68FDAA-D0C1-247E-4278-6857EE6C6CCE}"/>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4" name="TextBox 4">
            <a:extLst>
              <a:ext uri="{FF2B5EF4-FFF2-40B4-BE49-F238E27FC236}">
                <a16:creationId xmlns:a16="http://schemas.microsoft.com/office/drawing/2014/main" id="{D974692B-C9EE-EC84-8FAA-2C12428B0EF5}"/>
              </a:ext>
            </a:extLst>
          </p:cNvPr>
          <p:cNvSpPr txBox="1"/>
          <p:nvPr/>
        </p:nvSpPr>
        <p:spPr>
          <a:xfrm>
            <a:off x="755899" y="1114425"/>
            <a:ext cx="16678369" cy="1154162"/>
          </a:xfrm>
          <a:prstGeom prst="rect">
            <a:avLst/>
          </a:prstGeom>
        </p:spPr>
        <p:txBody>
          <a:bodyPr lIns="0" tIns="0" rIns="0" bIns="0" rtlCol="0" anchor="t">
            <a:spAutoFit/>
          </a:bodyPr>
          <a:lstStyle/>
          <a:p>
            <a:pPr algn="ctr">
              <a:lnSpc>
                <a:spcPts val="8999"/>
              </a:lnSpc>
            </a:pPr>
            <a:r>
              <a:rPr lang="en-US" sz="9999" spc="499">
                <a:solidFill>
                  <a:srgbClr val="FFFFFF"/>
                </a:solidFill>
                <a:latin typeface="Ballpoint"/>
                <a:ea typeface="Ballpoint"/>
                <a:cs typeface="Ballpoint"/>
                <a:sym typeface="Ballpoint"/>
              </a:rPr>
              <a:t>HOW TO IMPROVE SOCIAL SKILLS</a:t>
            </a:r>
          </a:p>
        </p:txBody>
      </p:sp>
      <p:grpSp>
        <p:nvGrpSpPr>
          <p:cNvPr id="11" name="Group 11">
            <a:extLst>
              <a:ext uri="{FF2B5EF4-FFF2-40B4-BE49-F238E27FC236}">
                <a16:creationId xmlns:a16="http://schemas.microsoft.com/office/drawing/2014/main" id="{AFEEEF7C-C6F1-8BC1-3E0B-F41A6E83CA4D}"/>
              </a:ext>
            </a:extLst>
          </p:cNvPr>
          <p:cNvGrpSpPr/>
          <p:nvPr/>
        </p:nvGrpSpPr>
        <p:grpSpPr>
          <a:xfrm>
            <a:off x="952693" y="3670988"/>
            <a:ext cx="4624900" cy="1872116"/>
            <a:chOff x="0" y="0"/>
            <a:chExt cx="6166533" cy="5525347"/>
          </a:xfrm>
        </p:grpSpPr>
        <p:sp>
          <p:nvSpPr>
            <p:cNvPr id="12" name="Freeform 12">
              <a:extLst>
                <a:ext uri="{FF2B5EF4-FFF2-40B4-BE49-F238E27FC236}">
                  <a16:creationId xmlns:a16="http://schemas.microsoft.com/office/drawing/2014/main" id="{77181892-B7EA-80A0-FD38-EA6E45849A3A}"/>
                </a:ext>
              </a:extLst>
            </p:cNvPr>
            <p:cNvSpPr/>
            <p:nvPr/>
          </p:nvSpPr>
          <p:spPr>
            <a:xfrm>
              <a:off x="0" y="0"/>
              <a:ext cx="788047" cy="5486400"/>
            </a:xfrm>
            <a:custGeom>
              <a:avLst/>
              <a:gdLst/>
              <a:ahLst/>
              <a:cxnLst/>
              <a:rect l="l" t="t" r="r" b="b"/>
              <a:pathLst>
                <a:path w="788047" h="5486400">
                  <a:moveTo>
                    <a:pt x="0" y="0"/>
                  </a:moveTo>
                  <a:lnTo>
                    <a:pt x="788047" y="0"/>
                  </a:lnTo>
                  <a:lnTo>
                    <a:pt x="788047" y="5486400"/>
                  </a:lnTo>
                  <a:lnTo>
                    <a:pt x="0" y="5486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a:extLst>
                <a:ext uri="{FF2B5EF4-FFF2-40B4-BE49-F238E27FC236}">
                  <a16:creationId xmlns:a16="http://schemas.microsoft.com/office/drawing/2014/main" id="{C2B849ED-BD3C-044F-B999-A794CFE25345}"/>
                </a:ext>
              </a:extLst>
            </p:cNvPr>
            <p:cNvSpPr/>
            <p:nvPr/>
          </p:nvSpPr>
          <p:spPr>
            <a:xfrm flipH="1">
              <a:off x="5378486" y="38947"/>
              <a:ext cx="788047" cy="5486400"/>
            </a:xfrm>
            <a:custGeom>
              <a:avLst/>
              <a:gdLst/>
              <a:ahLst/>
              <a:cxnLst/>
              <a:rect l="l" t="t" r="r" b="b"/>
              <a:pathLst>
                <a:path w="788047" h="5486400">
                  <a:moveTo>
                    <a:pt x="788047" y="0"/>
                  </a:moveTo>
                  <a:lnTo>
                    <a:pt x="0" y="0"/>
                  </a:lnTo>
                  <a:lnTo>
                    <a:pt x="0" y="5486400"/>
                  </a:lnTo>
                  <a:lnTo>
                    <a:pt x="788047" y="5486400"/>
                  </a:lnTo>
                  <a:lnTo>
                    <a:pt x="78804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14" name="TextBox 14">
            <a:extLst>
              <a:ext uri="{FF2B5EF4-FFF2-40B4-BE49-F238E27FC236}">
                <a16:creationId xmlns:a16="http://schemas.microsoft.com/office/drawing/2014/main" id="{1D93305B-2229-E5AE-01D3-1FFC678358BE}"/>
              </a:ext>
            </a:extLst>
          </p:cNvPr>
          <p:cNvSpPr txBox="1"/>
          <p:nvPr/>
        </p:nvSpPr>
        <p:spPr>
          <a:xfrm>
            <a:off x="1662946" y="3619500"/>
            <a:ext cx="3348038" cy="1923604"/>
          </a:xfrm>
          <a:prstGeom prst="rect">
            <a:avLst/>
          </a:prstGeom>
        </p:spPr>
        <p:txBody>
          <a:bodyPr lIns="0" tIns="0" rIns="0" bIns="0" rtlCol="0" anchor="t">
            <a:spAutoFit/>
          </a:bodyPr>
          <a:lstStyle/>
          <a:p>
            <a:pPr algn="ctr">
              <a:lnSpc>
                <a:spcPts val="4950"/>
              </a:lnSpc>
            </a:pPr>
            <a:r>
              <a:rPr lang="en-US" sz="4500" spc="405">
                <a:solidFill>
                  <a:srgbClr val="FFFFFF"/>
                </a:solidFill>
                <a:latin typeface="Ballpoint"/>
                <a:ea typeface="Ballpoint"/>
                <a:cs typeface="Ballpoint"/>
                <a:sym typeface="Ballpoint"/>
              </a:rPr>
              <a:t>ASK OPEN-ENDED QUESTIONS</a:t>
            </a:r>
          </a:p>
        </p:txBody>
      </p:sp>
      <p:sp>
        <p:nvSpPr>
          <p:cNvPr id="15" name="TextBox 15">
            <a:extLst>
              <a:ext uri="{FF2B5EF4-FFF2-40B4-BE49-F238E27FC236}">
                <a16:creationId xmlns:a16="http://schemas.microsoft.com/office/drawing/2014/main" id="{92270032-DAD6-9C5C-1E09-9B489F12D8FE}"/>
              </a:ext>
            </a:extLst>
          </p:cNvPr>
          <p:cNvSpPr txBox="1"/>
          <p:nvPr/>
        </p:nvSpPr>
        <p:spPr>
          <a:xfrm>
            <a:off x="7455727" y="4003973"/>
            <a:ext cx="3348038" cy="1282402"/>
          </a:xfrm>
          <a:prstGeom prst="rect">
            <a:avLst/>
          </a:prstGeom>
        </p:spPr>
        <p:txBody>
          <a:bodyPr lIns="0" tIns="0" rIns="0" bIns="0" rtlCol="0" anchor="t">
            <a:spAutoFit/>
          </a:bodyPr>
          <a:lstStyle/>
          <a:p>
            <a:pPr algn="ctr">
              <a:lnSpc>
                <a:spcPts val="4950"/>
              </a:lnSpc>
            </a:pPr>
            <a:r>
              <a:rPr lang="en-US" sz="4500" spc="405">
                <a:solidFill>
                  <a:srgbClr val="FFFFFF"/>
                </a:solidFill>
                <a:latin typeface="Ballpoint"/>
                <a:ea typeface="Ballpoint"/>
                <a:cs typeface="Ballpoint"/>
                <a:sym typeface="Ballpoint"/>
              </a:rPr>
              <a:t>PRACTICE GOOD EYE CONTACT</a:t>
            </a:r>
          </a:p>
        </p:txBody>
      </p:sp>
      <p:sp>
        <p:nvSpPr>
          <p:cNvPr id="16" name="TextBox 16">
            <a:extLst>
              <a:ext uri="{FF2B5EF4-FFF2-40B4-BE49-F238E27FC236}">
                <a16:creationId xmlns:a16="http://schemas.microsoft.com/office/drawing/2014/main" id="{05C23578-0ACE-2296-028D-C29BAE856487}"/>
              </a:ext>
            </a:extLst>
          </p:cNvPr>
          <p:cNvSpPr txBox="1"/>
          <p:nvPr/>
        </p:nvSpPr>
        <p:spPr>
          <a:xfrm>
            <a:off x="13457095" y="3940101"/>
            <a:ext cx="3348038" cy="1282402"/>
          </a:xfrm>
          <a:prstGeom prst="rect">
            <a:avLst/>
          </a:prstGeom>
        </p:spPr>
        <p:txBody>
          <a:bodyPr lIns="0" tIns="0" rIns="0" bIns="0" rtlCol="0" anchor="t">
            <a:spAutoFit/>
          </a:bodyPr>
          <a:lstStyle/>
          <a:p>
            <a:pPr algn="ctr">
              <a:lnSpc>
                <a:spcPts val="4950"/>
              </a:lnSpc>
            </a:pPr>
            <a:r>
              <a:rPr lang="en-US" sz="4500" spc="405">
                <a:solidFill>
                  <a:srgbClr val="FFFFFF"/>
                </a:solidFill>
                <a:latin typeface="Ballpoint"/>
                <a:ea typeface="Ballpoint"/>
                <a:cs typeface="Ballpoint"/>
                <a:sym typeface="Ballpoint"/>
              </a:rPr>
              <a:t>SHOW INTEREST IN OTHERS</a:t>
            </a:r>
          </a:p>
        </p:txBody>
      </p:sp>
      <p:grpSp>
        <p:nvGrpSpPr>
          <p:cNvPr id="20" name="Group 11">
            <a:extLst>
              <a:ext uri="{FF2B5EF4-FFF2-40B4-BE49-F238E27FC236}">
                <a16:creationId xmlns:a16="http://schemas.microsoft.com/office/drawing/2014/main" id="{9B8E237F-583D-2B72-6CA6-B356AF9E6A52}"/>
              </a:ext>
            </a:extLst>
          </p:cNvPr>
          <p:cNvGrpSpPr/>
          <p:nvPr/>
        </p:nvGrpSpPr>
        <p:grpSpPr>
          <a:xfrm>
            <a:off x="6741287" y="3690038"/>
            <a:ext cx="4624900" cy="1872116"/>
            <a:chOff x="0" y="0"/>
            <a:chExt cx="6166533" cy="5525347"/>
          </a:xfrm>
        </p:grpSpPr>
        <p:sp>
          <p:nvSpPr>
            <p:cNvPr id="21" name="Freeform 12">
              <a:extLst>
                <a:ext uri="{FF2B5EF4-FFF2-40B4-BE49-F238E27FC236}">
                  <a16:creationId xmlns:a16="http://schemas.microsoft.com/office/drawing/2014/main" id="{E7DA4D9D-8E7F-1793-21CB-808E37BAB24E}"/>
                </a:ext>
              </a:extLst>
            </p:cNvPr>
            <p:cNvSpPr/>
            <p:nvPr/>
          </p:nvSpPr>
          <p:spPr>
            <a:xfrm>
              <a:off x="0" y="0"/>
              <a:ext cx="788047" cy="5486400"/>
            </a:xfrm>
            <a:custGeom>
              <a:avLst/>
              <a:gdLst/>
              <a:ahLst/>
              <a:cxnLst/>
              <a:rect l="l" t="t" r="r" b="b"/>
              <a:pathLst>
                <a:path w="788047" h="5486400">
                  <a:moveTo>
                    <a:pt x="0" y="0"/>
                  </a:moveTo>
                  <a:lnTo>
                    <a:pt x="788047" y="0"/>
                  </a:lnTo>
                  <a:lnTo>
                    <a:pt x="788047" y="5486400"/>
                  </a:lnTo>
                  <a:lnTo>
                    <a:pt x="0" y="5486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2" name="Freeform 13">
              <a:extLst>
                <a:ext uri="{FF2B5EF4-FFF2-40B4-BE49-F238E27FC236}">
                  <a16:creationId xmlns:a16="http://schemas.microsoft.com/office/drawing/2014/main" id="{163033C9-E6C9-322B-7931-F53FFB161632}"/>
                </a:ext>
              </a:extLst>
            </p:cNvPr>
            <p:cNvSpPr/>
            <p:nvPr/>
          </p:nvSpPr>
          <p:spPr>
            <a:xfrm flipH="1">
              <a:off x="5378486" y="38947"/>
              <a:ext cx="788047" cy="5486400"/>
            </a:xfrm>
            <a:custGeom>
              <a:avLst/>
              <a:gdLst/>
              <a:ahLst/>
              <a:cxnLst/>
              <a:rect l="l" t="t" r="r" b="b"/>
              <a:pathLst>
                <a:path w="788047" h="5486400">
                  <a:moveTo>
                    <a:pt x="788047" y="0"/>
                  </a:moveTo>
                  <a:lnTo>
                    <a:pt x="0" y="0"/>
                  </a:lnTo>
                  <a:lnTo>
                    <a:pt x="0" y="5486400"/>
                  </a:lnTo>
                  <a:lnTo>
                    <a:pt x="788047" y="5486400"/>
                  </a:lnTo>
                  <a:lnTo>
                    <a:pt x="78804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23" name="Group 11">
            <a:extLst>
              <a:ext uri="{FF2B5EF4-FFF2-40B4-BE49-F238E27FC236}">
                <a16:creationId xmlns:a16="http://schemas.microsoft.com/office/drawing/2014/main" id="{B5F08350-9322-8018-92D7-787AD75354B5}"/>
              </a:ext>
            </a:extLst>
          </p:cNvPr>
          <p:cNvGrpSpPr/>
          <p:nvPr/>
        </p:nvGrpSpPr>
        <p:grpSpPr>
          <a:xfrm>
            <a:off x="12790318" y="3690038"/>
            <a:ext cx="4624900" cy="1872116"/>
            <a:chOff x="0" y="0"/>
            <a:chExt cx="6166533" cy="5525347"/>
          </a:xfrm>
        </p:grpSpPr>
        <p:sp>
          <p:nvSpPr>
            <p:cNvPr id="24" name="Freeform 12">
              <a:extLst>
                <a:ext uri="{FF2B5EF4-FFF2-40B4-BE49-F238E27FC236}">
                  <a16:creationId xmlns:a16="http://schemas.microsoft.com/office/drawing/2014/main" id="{25D1F5C8-F773-4E05-317E-245D5AD94813}"/>
                </a:ext>
              </a:extLst>
            </p:cNvPr>
            <p:cNvSpPr/>
            <p:nvPr/>
          </p:nvSpPr>
          <p:spPr>
            <a:xfrm>
              <a:off x="0" y="0"/>
              <a:ext cx="788047" cy="5486400"/>
            </a:xfrm>
            <a:custGeom>
              <a:avLst/>
              <a:gdLst/>
              <a:ahLst/>
              <a:cxnLst/>
              <a:rect l="l" t="t" r="r" b="b"/>
              <a:pathLst>
                <a:path w="788047" h="5486400">
                  <a:moveTo>
                    <a:pt x="0" y="0"/>
                  </a:moveTo>
                  <a:lnTo>
                    <a:pt x="788047" y="0"/>
                  </a:lnTo>
                  <a:lnTo>
                    <a:pt x="788047" y="5486400"/>
                  </a:lnTo>
                  <a:lnTo>
                    <a:pt x="0" y="5486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5" name="Freeform 13">
              <a:extLst>
                <a:ext uri="{FF2B5EF4-FFF2-40B4-BE49-F238E27FC236}">
                  <a16:creationId xmlns:a16="http://schemas.microsoft.com/office/drawing/2014/main" id="{35077F2D-62D0-1027-013C-2779808E7890}"/>
                </a:ext>
              </a:extLst>
            </p:cNvPr>
            <p:cNvSpPr/>
            <p:nvPr/>
          </p:nvSpPr>
          <p:spPr>
            <a:xfrm flipH="1">
              <a:off x="5378486" y="38947"/>
              <a:ext cx="788047" cy="5486400"/>
            </a:xfrm>
            <a:custGeom>
              <a:avLst/>
              <a:gdLst/>
              <a:ahLst/>
              <a:cxnLst/>
              <a:rect l="l" t="t" r="r" b="b"/>
              <a:pathLst>
                <a:path w="788047" h="5486400">
                  <a:moveTo>
                    <a:pt x="788047" y="0"/>
                  </a:moveTo>
                  <a:lnTo>
                    <a:pt x="0" y="0"/>
                  </a:lnTo>
                  <a:lnTo>
                    <a:pt x="0" y="5486400"/>
                  </a:lnTo>
                  <a:lnTo>
                    <a:pt x="788047" y="5486400"/>
                  </a:lnTo>
                  <a:lnTo>
                    <a:pt x="78804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26" name="Group 11">
            <a:extLst>
              <a:ext uri="{FF2B5EF4-FFF2-40B4-BE49-F238E27FC236}">
                <a16:creationId xmlns:a16="http://schemas.microsoft.com/office/drawing/2014/main" id="{B8A566DC-E2D3-2C88-7BE2-A27728DBE8C8}"/>
              </a:ext>
            </a:extLst>
          </p:cNvPr>
          <p:cNvGrpSpPr/>
          <p:nvPr/>
        </p:nvGrpSpPr>
        <p:grpSpPr>
          <a:xfrm>
            <a:off x="952693" y="6016431"/>
            <a:ext cx="4624900" cy="1872116"/>
            <a:chOff x="0" y="0"/>
            <a:chExt cx="6166533" cy="5525347"/>
          </a:xfrm>
        </p:grpSpPr>
        <p:sp>
          <p:nvSpPr>
            <p:cNvPr id="27" name="Freeform 12">
              <a:extLst>
                <a:ext uri="{FF2B5EF4-FFF2-40B4-BE49-F238E27FC236}">
                  <a16:creationId xmlns:a16="http://schemas.microsoft.com/office/drawing/2014/main" id="{A421C2E3-ABF5-A5AF-0C57-CF92D866305E}"/>
                </a:ext>
              </a:extLst>
            </p:cNvPr>
            <p:cNvSpPr/>
            <p:nvPr/>
          </p:nvSpPr>
          <p:spPr>
            <a:xfrm>
              <a:off x="0" y="0"/>
              <a:ext cx="788047" cy="5486400"/>
            </a:xfrm>
            <a:custGeom>
              <a:avLst/>
              <a:gdLst/>
              <a:ahLst/>
              <a:cxnLst/>
              <a:rect l="l" t="t" r="r" b="b"/>
              <a:pathLst>
                <a:path w="788047" h="5486400">
                  <a:moveTo>
                    <a:pt x="0" y="0"/>
                  </a:moveTo>
                  <a:lnTo>
                    <a:pt x="788047" y="0"/>
                  </a:lnTo>
                  <a:lnTo>
                    <a:pt x="788047" y="5486400"/>
                  </a:lnTo>
                  <a:lnTo>
                    <a:pt x="0" y="5486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8" name="Freeform 13">
              <a:extLst>
                <a:ext uri="{FF2B5EF4-FFF2-40B4-BE49-F238E27FC236}">
                  <a16:creationId xmlns:a16="http://schemas.microsoft.com/office/drawing/2014/main" id="{99F61826-F62F-2911-7173-30AA4C7BC2F6}"/>
                </a:ext>
              </a:extLst>
            </p:cNvPr>
            <p:cNvSpPr/>
            <p:nvPr/>
          </p:nvSpPr>
          <p:spPr>
            <a:xfrm flipH="1">
              <a:off x="5378486" y="38947"/>
              <a:ext cx="788047" cy="5486400"/>
            </a:xfrm>
            <a:custGeom>
              <a:avLst/>
              <a:gdLst/>
              <a:ahLst/>
              <a:cxnLst/>
              <a:rect l="l" t="t" r="r" b="b"/>
              <a:pathLst>
                <a:path w="788047" h="5486400">
                  <a:moveTo>
                    <a:pt x="788047" y="0"/>
                  </a:moveTo>
                  <a:lnTo>
                    <a:pt x="0" y="0"/>
                  </a:lnTo>
                  <a:lnTo>
                    <a:pt x="0" y="5486400"/>
                  </a:lnTo>
                  <a:lnTo>
                    <a:pt x="788047" y="5486400"/>
                  </a:lnTo>
                  <a:lnTo>
                    <a:pt x="78804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29" name="TextBox 14">
            <a:extLst>
              <a:ext uri="{FF2B5EF4-FFF2-40B4-BE49-F238E27FC236}">
                <a16:creationId xmlns:a16="http://schemas.microsoft.com/office/drawing/2014/main" id="{53EC4BC7-98FC-E660-8D9B-F1E706742738}"/>
              </a:ext>
            </a:extLst>
          </p:cNvPr>
          <p:cNvSpPr txBox="1"/>
          <p:nvPr/>
        </p:nvSpPr>
        <p:spPr>
          <a:xfrm>
            <a:off x="1600649" y="6285544"/>
            <a:ext cx="3348038" cy="1282402"/>
          </a:xfrm>
          <a:prstGeom prst="rect">
            <a:avLst/>
          </a:prstGeom>
        </p:spPr>
        <p:txBody>
          <a:bodyPr lIns="0" tIns="0" rIns="0" bIns="0" rtlCol="0" anchor="t">
            <a:spAutoFit/>
          </a:bodyPr>
          <a:lstStyle/>
          <a:p>
            <a:pPr algn="ctr">
              <a:lnSpc>
                <a:spcPts val="4950"/>
              </a:lnSpc>
            </a:pPr>
            <a:r>
              <a:rPr lang="en-US" sz="4500" spc="405">
                <a:solidFill>
                  <a:srgbClr val="FFFFFF"/>
                </a:solidFill>
                <a:latin typeface="Ballpoint"/>
                <a:ea typeface="Ballpoint"/>
                <a:cs typeface="Ballpoint"/>
                <a:sym typeface="Ballpoint"/>
              </a:rPr>
              <a:t>START CONVERSATIONS</a:t>
            </a:r>
          </a:p>
        </p:txBody>
      </p:sp>
      <p:sp>
        <p:nvSpPr>
          <p:cNvPr id="30" name="TextBox 15">
            <a:extLst>
              <a:ext uri="{FF2B5EF4-FFF2-40B4-BE49-F238E27FC236}">
                <a16:creationId xmlns:a16="http://schemas.microsoft.com/office/drawing/2014/main" id="{5A8A1CD7-2ECC-7FEB-BDB3-9115CED7EDE9}"/>
              </a:ext>
            </a:extLst>
          </p:cNvPr>
          <p:cNvSpPr txBox="1"/>
          <p:nvPr/>
        </p:nvSpPr>
        <p:spPr>
          <a:xfrm>
            <a:off x="7455727" y="6349416"/>
            <a:ext cx="3348038" cy="1282402"/>
          </a:xfrm>
          <a:prstGeom prst="rect">
            <a:avLst/>
          </a:prstGeom>
        </p:spPr>
        <p:txBody>
          <a:bodyPr lIns="0" tIns="0" rIns="0" bIns="0" rtlCol="0" anchor="t">
            <a:spAutoFit/>
          </a:bodyPr>
          <a:lstStyle/>
          <a:p>
            <a:pPr algn="ctr">
              <a:lnSpc>
                <a:spcPts val="4950"/>
              </a:lnSpc>
            </a:pPr>
            <a:r>
              <a:rPr lang="en-US" sz="4500" spc="405">
                <a:solidFill>
                  <a:srgbClr val="FFFFFF"/>
                </a:solidFill>
                <a:latin typeface="Ballpoint"/>
                <a:ea typeface="Ballpoint"/>
                <a:cs typeface="Ballpoint"/>
                <a:sym typeface="Ballpoint"/>
              </a:rPr>
              <a:t>ACTIVELY LISTEN</a:t>
            </a:r>
          </a:p>
        </p:txBody>
      </p:sp>
      <p:sp>
        <p:nvSpPr>
          <p:cNvPr id="31" name="TextBox 16">
            <a:extLst>
              <a:ext uri="{FF2B5EF4-FFF2-40B4-BE49-F238E27FC236}">
                <a16:creationId xmlns:a16="http://schemas.microsoft.com/office/drawing/2014/main" id="{ADA531C7-8926-20C4-8457-15668CCCAA1C}"/>
              </a:ext>
            </a:extLst>
          </p:cNvPr>
          <p:cNvSpPr txBox="1"/>
          <p:nvPr/>
        </p:nvSpPr>
        <p:spPr>
          <a:xfrm>
            <a:off x="13457095" y="6285544"/>
            <a:ext cx="3348038" cy="1282402"/>
          </a:xfrm>
          <a:prstGeom prst="rect">
            <a:avLst/>
          </a:prstGeom>
        </p:spPr>
        <p:txBody>
          <a:bodyPr lIns="0" tIns="0" rIns="0" bIns="0" rtlCol="0" anchor="t">
            <a:spAutoFit/>
          </a:bodyPr>
          <a:lstStyle/>
          <a:p>
            <a:pPr algn="ctr">
              <a:lnSpc>
                <a:spcPts val="4950"/>
              </a:lnSpc>
            </a:pPr>
            <a:r>
              <a:rPr lang="en-US" sz="4500" spc="405">
                <a:solidFill>
                  <a:srgbClr val="FFFFFF"/>
                </a:solidFill>
                <a:latin typeface="Ballpoint"/>
                <a:ea typeface="Ballpoint"/>
                <a:cs typeface="Ballpoint"/>
                <a:sym typeface="Ballpoint"/>
              </a:rPr>
              <a:t>NOTICE OTHER’S SOCIAL SKILLS</a:t>
            </a:r>
          </a:p>
        </p:txBody>
      </p:sp>
      <p:grpSp>
        <p:nvGrpSpPr>
          <p:cNvPr id="32" name="Group 11">
            <a:extLst>
              <a:ext uri="{FF2B5EF4-FFF2-40B4-BE49-F238E27FC236}">
                <a16:creationId xmlns:a16="http://schemas.microsoft.com/office/drawing/2014/main" id="{046457B6-69F7-A8AA-F9AC-84EDB65E72F9}"/>
              </a:ext>
            </a:extLst>
          </p:cNvPr>
          <p:cNvGrpSpPr/>
          <p:nvPr/>
        </p:nvGrpSpPr>
        <p:grpSpPr>
          <a:xfrm>
            <a:off x="6741287" y="6035481"/>
            <a:ext cx="4624900" cy="1872116"/>
            <a:chOff x="0" y="0"/>
            <a:chExt cx="6166533" cy="5525347"/>
          </a:xfrm>
        </p:grpSpPr>
        <p:sp>
          <p:nvSpPr>
            <p:cNvPr id="33" name="Freeform 12">
              <a:extLst>
                <a:ext uri="{FF2B5EF4-FFF2-40B4-BE49-F238E27FC236}">
                  <a16:creationId xmlns:a16="http://schemas.microsoft.com/office/drawing/2014/main" id="{8ECC362E-6A87-B7AD-0963-92F942C91BD8}"/>
                </a:ext>
              </a:extLst>
            </p:cNvPr>
            <p:cNvSpPr/>
            <p:nvPr/>
          </p:nvSpPr>
          <p:spPr>
            <a:xfrm>
              <a:off x="0" y="0"/>
              <a:ext cx="788047" cy="5486400"/>
            </a:xfrm>
            <a:custGeom>
              <a:avLst/>
              <a:gdLst/>
              <a:ahLst/>
              <a:cxnLst/>
              <a:rect l="l" t="t" r="r" b="b"/>
              <a:pathLst>
                <a:path w="788047" h="5486400">
                  <a:moveTo>
                    <a:pt x="0" y="0"/>
                  </a:moveTo>
                  <a:lnTo>
                    <a:pt x="788047" y="0"/>
                  </a:lnTo>
                  <a:lnTo>
                    <a:pt x="788047" y="5486400"/>
                  </a:lnTo>
                  <a:lnTo>
                    <a:pt x="0" y="5486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4" name="Freeform 13">
              <a:extLst>
                <a:ext uri="{FF2B5EF4-FFF2-40B4-BE49-F238E27FC236}">
                  <a16:creationId xmlns:a16="http://schemas.microsoft.com/office/drawing/2014/main" id="{32D297AC-CC10-0F5C-89BA-C6388C28963B}"/>
                </a:ext>
              </a:extLst>
            </p:cNvPr>
            <p:cNvSpPr/>
            <p:nvPr/>
          </p:nvSpPr>
          <p:spPr>
            <a:xfrm flipH="1">
              <a:off x="5378486" y="38947"/>
              <a:ext cx="788047" cy="5486400"/>
            </a:xfrm>
            <a:custGeom>
              <a:avLst/>
              <a:gdLst/>
              <a:ahLst/>
              <a:cxnLst/>
              <a:rect l="l" t="t" r="r" b="b"/>
              <a:pathLst>
                <a:path w="788047" h="5486400">
                  <a:moveTo>
                    <a:pt x="788047" y="0"/>
                  </a:moveTo>
                  <a:lnTo>
                    <a:pt x="0" y="0"/>
                  </a:lnTo>
                  <a:lnTo>
                    <a:pt x="0" y="5486400"/>
                  </a:lnTo>
                  <a:lnTo>
                    <a:pt x="788047" y="5486400"/>
                  </a:lnTo>
                  <a:lnTo>
                    <a:pt x="78804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35" name="Group 11">
            <a:extLst>
              <a:ext uri="{FF2B5EF4-FFF2-40B4-BE49-F238E27FC236}">
                <a16:creationId xmlns:a16="http://schemas.microsoft.com/office/drawing/2014/main" id="{BE1C1A17-42E7-CB2F-D736-1FD4F0722DCF}"/>
              </a:ext>
            </a:extLst>
          </p:cNvPr>
          <p:cNvGrpSpPr/>
          <p:nvPr/>
        </p:nvGrpSpPr>
        <p:grpSpPr>
          <a:xfrm>
            <a:off x="12790318" y="6035481"/>
            <a:ext cx="4624900" cy="1872116"/>
            <a:chOff x="0" y="0"/>
            <a:chExt cx="6166533" cy="5525347"/>
          </a:xfrm>
        </p:grpSpPr>
        <p:sp>
          <p:nvSpPr>
            <p:cNvPr id="36" name="Freeform 12">
              <a:extLst>
                <a:ext uri="{FF2B5EF4-FFF2-40B4-BE49-F238E27FC236}">
                  <a16:creationId xmlns:a16="http://schemas.microsoft.com/office/drawing/2014/main" id="{77FFA4AA-84B9-05CA-A4C9-C5040C644EB4}"/>
                </a:ext>
              </a:extLst>
            </p:cNvPr>
            <p:cNvSpPr/>
            <p:nvPr/>
          </p:nvSpPr>
          <p:spPr>
            <a:xfrm>
              <a:off x="0" y="0"/>
              <a:ext cx="788047" cy="5486400"/>
            </a:xfrm>
            <a:custGeom>
              <a:avLst/>
              <a:gdLst/>
              <a:ahLst/>
              <a:cxnLst/>
              <a:rect l="l" t="t" r="r" b="b"/>
              <a:pathLst>
                <a:path w="788047" h="5486400">
                  <a:moveTo>
                    <a:pt x="0" y="0"/>
                  </a:moveTo>
                  <a:lnTo>
                    <a:pt x="788047" y="0"/>
                  </a:lnTo>
                  <a:lnTo>
                    <a:pt x="788047" y="5486400"/>
                  </a:lnTo>
                  <a:lnTo>
                    <a:pt x="0" y="5486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7" name="Freeform 13">
              <a:extLst>
                <a:ext uri="{FF2B5EF4-FFF2-40B4-BE49-F238E27FC236}">
                  <a16:creationId xmlns:a16="http://schemas.microsoft.com/office/drawing/2014/main" id="{D7AB6965-021E-C882-A883-220ACF092882}"/>
                </a:ext>
              </a:extLst>
            </p:cNvPr>
            <p:cNvSpPr/>
            <p:nvPr/>
          </p:nvSpPr>
          <p:spPr>
            <a:xfrm flipH="1">
              <a:off x="5378486" y="38947"/>
              <a:ext cx="788047" cy="5486400"/>
            </a:xfrm>
            <a:custGeom>
              <a:avLst/>
              <a:gdLst/>
              <a:ahLst/>
              <a:cxnLst/>
              <a:rect l="l" t="t" r="r" b="b"/>
              <a:pathLst>
                <a:path w="788047" h="5486400">
                  <a:moveTo>
                    <a:pt x="788047" y="0"/>
                  </a:moveTo>
                  <a:lnTo>
                    <a:pt x="0" y="0"/>
                  </a:lnTo>
                  <a:lnTo>
                    <a:pt x="0" y="5486400"/>
                  </a:lnTo>
                  <a:lnTo>
                    <a:pt x="788047" y="5486400"/>
                  </a:lnTo>
                  <a:lnTo>
                    <a:pt x="78804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Tree>
    <p:extLst>
      <p:ext uri="{BB962C8B-B14F-4D97-AF65-F5344CB8AC3E}">
        <p14:creationId xmlns:p14="http://schemas.microsoft.com/office/powerpoint/2010/main" val="348060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rot="1251312">
            <a:off x="9697180" y="1677942"/>
            <a:ext cx="7327963" cy="3938780"/>
          </a:xfrm>
          <a:custGeom>
            <a:avLst/>
            <a:gdLst/>
            <a:ahLst/>
            <a:cxnLst/>
            <a:rect l="l" t="t" r="r" b="b"/>
            <a:pathLst>
              <a:path w="7327963" h="3938780">
                <a:moveTo>
                  <a:pt x="0" y="0"/>
                </a:moveTo>
                <a:lnTo>
                  <a:pt x="7327963" y="0"/>
                </a:lnTo>
                <a:lnTo>
                  <a:pt x="7327963" y="3938780"/>
                </a:lnTo>
                <a:lnTo>
                  <a:pt x="0" y="39387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rot="944535">
            <a:off x="10459901" y="2036000"/>
            <a:ext cx="6122163" cy="2562224"/>
          </a:xfrm>
          <a:prstGeom prst="rect">
            <a:avLst/>
          </a:prstGeom>
        </p:spPr>
        <p:txBody>
          <a:bodyPr lIns="0" tIns="0" rIns="0" bIns="0" rtlCol="0" anchor="t">
            <a:spAutoFit/>
          </a:bodyPr>
          <a:lstStyle/>
          <a:p>
            <a:pPr algn="ctr">
              <a:lnSpc>
                <a:spcPts val="8999"/>
              </a:lnSpc>
            </a:pPr>
            <a:r>
              <a:rPr lang="en-US" sz="9999" spc="499">
                <a:solidFill>
                  <a:srgbClr val="FFFFFF"/>
                </a:solidFill>
                <a:latin typeface="Ballpoint"/>
                <a:ea typeface="Ballpoint"/>
                <a:cs typeface="Ballpoint"/>
                <a:sym typeface="Ballpoint"/>
              </a:rPr>
              <a:t>SELF-AWARENESS</a:t>
            </a:r>
          </a:p>
        </p:txBody>
      </p:sp>
      <p:sp>
        <p:nvSpPr>
          <p:cNvPr id="5" name="Freeform 5"/>
          <p:cNvSpPr/>
          <p:nvPr/>
        </p:nvSpPr>
        <p:spPr>
          <a:xfrm flipH="1">
            <a:off x="12805594" y="6814426"/>
            <a:ext cx="2507706" cy="2678458"/>
          </a:xfrm>
          <a:custGeom>
            <a:avLst/>
            <a:gdLst/>
            <a:ahLst/>
            <a:cxnLst/>
            <a:rect l="l" t="t" r="r" b="b"/>
            <a:pathLst>
              <a:path w="2507706" h="2678458">
                <a:moveTo>
                  <a:pt x="2507706" y="0"/>
                </a:moveTo>
                <a:lnTo>
                  <a:pt x="0" y="0"/>
                </a:lnTo>
                <a:lnTo>
                  <a:pt x="0" y="2678457"/>
                </a:lnTo>
                <a:lnTo>
                  <a:pt x="2507706" y="2678457"/>
                </a:lnTo>
                <a:lnTo>
                  <a:pt x="2507706"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TextBox 6"/>
          <p:cNvSpPr txBox="1"/>
          <p:nvPr/>
        </p:nvSpPr>
        <p:spPr>
          <a:xfrm>
            <a:off x="1925301" y="2752980"/>
            <a:ext cx="7648599" cy="5400675"/>
          </a:xfrm>
          <a:prstGeom prst="rect">
            <a:avLst/>
          </a:prstGeom>
        </p:spPr>
        <p:txBody>
          <a:bodyPr lIns="0" tIns="0" rIns="0" bIns="0" rtlCol="0" anchor="t">
            <a:spAutoFit/>
          </a:bodyPr>
          <a:lstStyle/>
          <a:p>
            <a:pPr algn="l">
              <a:lnSpc>
                <a:spcPts val="8250"/>
              </a:lnSpc>
            </a:pPr>
            <a:r>
              <a:rPr lang="en-US" sz="7500" spc="202">
                <a:solidFill>
                  <a:srgbClr val="FFFFFF"/>
                </a:solidFill>
                <a:latin typeface="Ballpoint"/>
                <a:ea typeface="Ballpoint"/>
                <a:cs typeface="Ballpoint"/>
                <a:sym typeface="Ballpoint"/>
              </a:rPr>
              <a:t>Recognizing and understanding one’s own emotions and how they influence thoughts and behaviors.</a:t>
            </a:r>
          </a:p>
        </p:txBody>
      </p:sp>
      <p:sp>
        <p:nvSpPr>
          <p:cNvPr id="7" name="Freeform 7"/>
          <p:cNvSpPr/>
          <p:nvPr/>
        </p:nvSpPr>
        <p:spPr>
          <a:xfrm rot="468913">
            <a:off x="15928670" y="5337999"/>
            <a:ext cx="2661260" cy="2952854"/>
          </a:xfrm>
          <a:custGeom>
            <a:avLst/>
            <a:gdLst/>
            <a:ahLst/>
            <a:cxnLst/>
            <a:rect l="l" t="t" r="r" b="b"/>
            <a:pathLst>
              <a:path w="2661260" h="2952854">
                <a:moveTo>
                  <a:pt x="0" y="0"/>
                </a:moveTo>
                <a:lnTo>
                  <a:pt x="2661260" y="0"/>
                </a:lnTo>
                <a:lnTo>
                  <a:pt x="2661260" y="2952854"/>
                </a:lnTo>
                <a:lnTo>
                  <a:pt x="0" y="295285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rot="-4386753">
            <a:off x="-466346" y="-37949"/>
            <a:ext cx="3390323" cy="3212331"/>
          </a:xfrm>
          <a:custGeom>
            <a:avLst/>
            <a:gdLst/>
            <a:ahLst/>
            <a:cxnLst/>
            <a:rect l="l" t="t" r="r" b="b"/>
            <a:pathLst>
              <a:path w="3390323" h="3212331">
                <a:moveTo>
                  <a:pt x="0" y="0"/>
                </a:moveTo>
                <a:lnTo>
                  <a:pt x="3390323" y="0"/>
                </a:lnTo>
                <a:lnTo>
                  <a:pt x="3390323" y="3212331"/>
                </a:lnTo>
                <a:lnTo>
                  <a:pt x="0" y="321233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a:off x="15313300" y="8747969"/>
            <a:ext cx="1946000" cy="1931405"/>
          </a:xfrm>
          <a:custGeom>
            <a:avLst/>
            <a:gdLst/>
            <a:ahLst/>
            <a:cxnLst/>
            <a:rect l="l" t="t" r="r" b="b"/>
            <a:pathLst>
              <a:path w="1946000" h="1931405">
                <a:moveTo>
                  <a:pt x="0" y="0"/>
                </a:moveTo>
                <a:lnTo>
                  <a:pt x="1946000" y="0"/>
                </a:lnTo>
                <a:lnTo>
                  <a:pt x="1946000" y="1931406"/>
                </a:lnTo>
                <a:lnTo>
                  <a:pt x="0" y="193140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10" name="Group 3">
            <a:extLst>
              <a:ext uri="{FF2B5EF4-FFF2-40B4-BE49-F238E27FC236}">
                <a16:creationId xmlns:a16="http://schemas.microsoft.com/office/drawing/2014/main" id="{584A8265-8306-C20A-DDB8-1B3C8BA9AA41}"/>
              </a:ext>
            </a:extLst>
          </p:cNvPr>
          <p:cNvGrpSpPr/>
          <p:nvPr/>
        </p:nvGrpSpPr>
        <p:grpSpPr>
          <a:xfrm>
            <a:off x="15280896" y="177676"/>
            <a:ext cx="2819400" cy="2248218"/>
            <a:chOff x="0" y="0"/>
            <a:chExt cx="2309238" cy="1847391"/>
          </a:xfrm>
        </p:grpSpPr>
        <p:sp>
          <p:nvSpPr>
            <p:cNvPr id="11" name="Freeform 4">
              <a:extLst>
                <a:ext uri="{FF2B5EF4-FFF2-40B4-BE49-F238E27FC236}">
                  <a16:creationId xmlns:a16="http://schemas.microsoft.com/office/drawing/2014/main" id="{1FA9E1A5-E8BC-FED3-AC3F-BAEAD57C0576}"/>
                </a:ext>
              </a:extLst>
            </p:cNvPr>
            <p:cNvSpPr/>
            <p:nvPr/>
          </p:nvSpPr>
          <p:spPr>
            <a:xfrm>
              <a:off x="0" y="0"/>
              <a:ext cx="2309238" cy="1847391"/>
            </a:xfrm>
            <a:custGeom>
              <a:avLst/>
              <a:gdLst/>
              <a:ahLst/>
              <a:cxnLst/>
              <a:rect l="l" t="t" r="r" b="b"/>
              <a:pathLst>
                <a:path w="2309238" h="1847391">
                  <a:moveTo>
                    <a:pt x="0" y="0"/>
                  </a:moveTo>
                  <a:lnTo>
                    <a:pt x="2309238" y="0"/>
                  </a:lnTo>
                  <a:lnTo>
                    <a:pt x="2309238" y="1847391"/>
                  </a:lnTo>
                  <a:lnTo>
                    <a:pt x="0" y="184739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sz="4400"/>
            </a:p>
          </p:txBody>
        </p:sp>
        <p:sp>
          <p:nvSpPr>
            <p:cNvPr id="12" name="TextBox 5">
              <a:extLst>
                <a:ext uri="{FF2B5EF4-FFF2-40B4-BE49-F238E27FC236}">
                  <a16:creationId xmlns:a16="http://schemas.microsoft.com/office/drawing/2014/main" id="{4DA82D6C-A5AD-8FB9-263B-27DE6E172691}"/>
                </a:ext>
              </a:extLst>
            </p:cNvPr>
            <p:cNvSpPr txBox="1"/>
            <p:nvPr/>
          </p:nvSpPr>
          <p:spPr>
            <a:xfrm>
              <a:off x="176268" y="752952"/>
              <a:ext cx="1845001" cy="995810"/>
            </a:xfrm>
            <a:prstGeom prst="rect">
              <a:avLst/>
            </a:prstGeom>
          </p:spPr>
          <p:txBody>
            <a:bodyPr lIns="0" tIns="0" rIns="0" bIns="0" rtlCol="0" anchor="t">
              <a:spAutoFit/>
            </a:bodyPr>
            <a:lstStyle/>
            <a:p>
              <a:pPr algn="ctr">
                <a:lnSpc>
                  <a:spcPts val="8018"/>
                </a:lnSpc>
              </a:pPr>
              <a:r>
                <a:rPr lang="en-US" sz="11500" spc="378">
                  <a:solidFill>
                    <a:srgbClr val="FFFFFF"/>
                  </a:solidFill>
                  <a:latin typeface="Childos Arabic"/>
                  <a:ea typeface="Childos Arabic"/>
                  <a:cs typeface="Childos Arabic"/>
                  <a:sym typeface="Childos Arabic"/>
                </a:rPr>
                <a:t>02</a:t>
              </a: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3515537" y="682943"/>
            <a:ext cx="11256927" cy="8921115"/>
          </a:xfrm>
          <a:custGeom>
            <a:avLst/>
            <a:gdLst/>
            <a:ahLst/>
            <a:cxnLst/>
            <a:rect l="l" t="t" r="r" b="b"/>
            <a:pathLst>
              <a:path w="11256927" h="8921115">
                <a:moveTo>
                  <a:pt x="0" y="0"/>
                </a:moveTo>
                <a:lnTo>
                  <a:pt x="11256926" y="0"/>
                </a:lnTo>
                <a:lnTo>
                  <a:pt x="11256926" y="8921114"/>
                </a:lnTo>
                <a:lnTo>
                  <a:pt x="0" y="89211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4843014" y="3292476"/>
            <a:ext cx="8110986" cy="3984624"/>
          </a:xfrm>
          <a:prstGeom prst="rect">
            <a:avLst/>
          </a:prstGeom>
        </p:spPr>
        <p:txBody>
          <a:bodyPr lIns="0" tIns="0" rIns="0" bIns="0" rtlCol="0" anchor="t">
            <a:spAutoFit/>
          </a:bodyPr>
          <a:lstStyle/>
          <a:p>
            <a:pPr algn="ctr">
              <a:lnSpc>
                <a:spcPts val="9799"/>
              </a:lnSpc>
            </a:pPr>
            <a:r>
              <a:rPr lang="en-US" sz="9999" spc="499">
                <a:solidFill>
                  <a:srgbClr val="FFFFFF"/>
                </a:solidFill>
                <a:latin typeface="Ballpoint"/>
                <a:ea typeface="Ballpoint"/>
                <a:cs typeface="Ballpoint"/>
                <a:sym typeface="Ballpoint"/>
              </a:rPr>
              <a:t>I CANNOT CONTROL WHAT OTHERS DO OR SAY</a:t>
            </a:r>
          </a:p>
        </p:txBody>
      </p:sp>
      <p:sp>
        <p:nvSpPr>
          <p:cNvPr id="5" name="Freeform 5"/>
          <p:cNvSpPr/>
          <p:nvPr/>
        </p:nvSpPr>
        <p:spPr>
          <a:xfrm>
            <a:off x="14529837" y="5562857"/>
            <a:ext cx="2661260" cy="2952854"/>
          </a:xfrm>
          <a:custGeom>
            <a:avLst/>
            <a:gdLst/>
            <a:ahLst/>
            <a:cxnLst/>
            <a:rect l="l" t="t" r="r" b="b"/>
            <a:pathLst>
              <a:path w="2661260" h="2952854">
                <a:moveTo>
                  <a:pt x="0" y="0"/>
                </a:moveTo>
                <a:lnTo>
                  <a:pt x="2661260" y="0"/>
                </a:lnTo>
                <a:lnTo>
                  <a:pt x="2661260" y="2952854"/>
                </a:lnTo>
                <a:lnTo>
                  <a:pt x="0" y="29528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rot="-4386753">
            <a:off x="13534804" y="-577465"/>
            <a:ext cx="3390323" cy="3212331"/>
          </a:xfrm>
          <a:custGeom>
            <a:avLst/>
            <a:gdLst/>
            <a:ahLst/>
            <a:cxnLst/>
            <a:rect l="l" t="t" r="r" b="b"/>
            <a:pathLst>
              <a:path w="3390323" h="3212331">
                <a:moveTo>
                  <a:pt x="0" y="0"/>
                </a:moveTo>
                <a:lnTo>
                  <a:pt x="3390322" y="0"/>
                </a:lnTo>
                <a:lnTo>
                  <a:pt x="3390322" y="3212330"/>
                </a:lnTo>
                <a:lnTo>
                  <a:pt x="0" y="32123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flipH="1">
            <a:off x="14772463" y="2568698"/>
            <a:ext cx="2176008" cy="2374906"/>
          </a:xfrm>
          <a:custGeom>
            <a:avLst/>
            <a:gdLst/>
            <a:ahLst/>
            <a:cxnLst/>
            <a:rect l="l" t="t" r="r" b="b"/>
            <a:pathLst>
              <a:path w="2176008" h="2374906">
                <a:moveTo>
                  <a:pt x="2176008" y="0"/>
                </a:moveTo>
                <a:lnTo>
                  <a:pt x="0" y="0"/>
                </a:lnTo>
                <a:lnTo>
                  <a:pt x="0" y="2374906"/>
                </a:lnTo>
                <a:lnTo>
                  <a:pt x="2176008" y="2374906"/>
                </a:lnTo>
                <a:lnTo>
                  <a:pt x="2176008"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rot="-4685807">
            <a:off x="-583112" y="2336939"/>
            <a:ext cx="3055755" cy="3259472"/>
          </a:xfrm>
          <a:custGeom>
            <a:avLst/>
            <a:gdLst/>
            <a:ahLst/>
            <a:cxnLst/>
            <a:rect l="l" t="t" r="r" b="b"/>
            <a:pathLst>
              <a:path w="3055755" h="3259472">
                <a:moveTo>
                  <a:pt x="0" y="0"/>
                </a:moveTo>
                <a:lnTo>
                  <a:pt x="3055755" y="0"/>
                </a:lnTo>
                <a:lnTo>
                  <a:pt x="3055755" y="3259472"/>
                </a:lnTo>
                <a:lnTo>
                  <a:pt x="0" y="325947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a:off x="-61823" y="7039284"/>
            <a:ext cx="1946000" cy="1931405"/>
          </a:xfrm>
          <a:custGeom>
            <a:avLst/>
            <a:gdLst/>
            <a:ahLst/>
            <a:cxnLst/>
            <a:rect l="l" t="t" r="r" b="b"/>
            <a:pathLst>
              <a:path w="1946000" h="1931405">
                <a:moveTo>
                  <a:pt x="0" y="0"/>
                </a:moveTo>
                <a:lnTo>
                  <a:pt x="1946000" y="0"/>
                </a:lnTo>
                <a:lnTo>
                  <a:pt x="1946000" y="1931405"/>
                </a:lnTo>
                <a:lnTo>
                  <a:pt x="0" y="193140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 name="Freeform 10"/>
          <p:cNvSpPr/>
          <p:nvPr/>
        </p:nvSpPr>
        <p:spPr>
          <a:xfrm>
            <a:off x="2110139" y="-2057400"/>
            <a:ext cx="3425571" cy="4114800"/>
          </a:xfrm>
          <a:custGeom>
            <a:avLst/>
            <a:gdLst/>
            <a:ahLst/>
            <a:cxnLst/>
            <a:rect l="l" t="t" r="r" b="b"/>
            <a:pathLst>
              <a:path w="3425571" h="4114800">
                <a:moveTo>
                  <a:pt x="0" y="0"/>
                </a:moveTo>
                <a:lnTo>
                  <a:pt x="3425571" y="0"/>
                </a:lnTo>
                <a:lnTo>
                  <a:pt x="3425571"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1" name="Freeform 11"/>
          <p:cNvSpPr/>
          <p:nvPr/>
        </p:nvSpPr>
        <p:spPr>
          <a:xfrm rot="-1180212">
            <a:off x="2121890" y="8636887"/>
            <a:ext cx="3010647" cy="1934341"/>
          </a:xfrm>
          <a:custGeom>
            <a:avLst/>
            <a:gdLst/>
            <a:ahLst/>
            <a:cxnLst/>
            <a:rect l="l" t="t" r="r" b="b"/>
            <a:pathLst>
              <a:path w="3010647" h="1934341">
                <a:moveTo>
                  <a:pt x="0" y="0"/>
                </a:moveTo>
                <a:lnTo>
                  <a:pt x="3010647" y="0"/>
                </a:lnTo>
                <a:lnTo>
                  <a:pt x="3010647" y="1934341"/>
                </a:lnTo>
                <a:lnTo>
                  <a:pt x="0" y="193434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2" name="Freeform 12"/>
          <p:cNvSpPr/>
          <p:nvPr/>
        </p:nvSpPr>
        <p:spPr>
          <a:xfrm rot="1767381">
            <a:off x="17401345" y="329791"/>
            <a:ext cx="691939" cy="2798282"/>
          </a:xfrm>
          <a:custGeom>
            <a:avLst/>
            <a:gdLst/>
            <a:ahLst/>
            <a:cxnLst/>
            <a:rect l="l" t="t" r="r" b="b"/>
            <a:pathLst>
              <a:path w="691939" h="2798282">
                <a:moveTo>
                  <a:pt x="0" y="0"/>
                </a:moveTo>
                <a:lnTo>
                  <a:pt x="691939" y="0"/>
                </a:lnTo>
                <a:lnTo>
                  <a:pt x="691939" y="2798282"/>
                </a:lnTo>
                <a:lnTo>
                  <a:pt x="0" y="2798282"/>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3" name="Freeform 13"/>
          <p:cNvSpPr/>
          <p:nvPr/>
        </p:nvSpPr>
        <p:spPr>
          <a:xfrm rot="2951930">
            <a:off x="10754810" y="-1168736"/>
            <a:ext cx="1946000" cy="1931405"/>
          </a:xfrm>
          <a:custGeom>
            <a:avLst/>
            <a:gdLst/>
            <a:ahLst/>
            <a:cxnLst/>
            <a:rect l="l" t="t" r="r" b="b"/>
            <a:pathLst>
              <a:path w="1946000" h="1931405">
                <a:moveTo>
                  <a:pt x="0" y="0"/>
                </a:moveTo>
                <a:lnTo>
                  <a:pt x="1946000" y="0"/>
                </a:lnTo>
                <a:lnTo>
                  <a:pt x="1946000" y="1931405"/>
                </a:lnTo>
                <a:lnTo>
                  <a:pt x="0" y="193140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 name="Freeform 14"/>
          <p:cNvSpPr/>
          <p:nvPr/>
        </p:nvSpPr>
        <p:spPr>
          <a:xfrm>
            <a:off x="10360998" y="8004987"/>
            <a:ext cx="3013648" cy="2704749"/>
          </a:xfrm>
          <a:custGeom>
            <a:avLst/>
            <a:gdLst/>
            <a:ahLst/>
            <a:cxnLst/>
            <a:rect l="l" t="t" r="r" b="b"/>
            <a:pathLst>
              <a:path w="3013648" h="2704749">
                <a:moveTo>
                  <a:pt x="0" y="0"/>
                </a:moveTo>
                <a:lnTo>
                  <a:pt x="3013647" y="0"/>
                </a:lnTo>
                <a:lnTo>
                  <a:pt x="3013647" y="2704748"/>
                </a:lnTo>
                <a:lnTo>
                  <a:pt x="0" y="2704748"/>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15" name="Freeform 15"/>
          <p:cNvSpPr/>
          <p:nvPr/>
        </p:nvSpPr>
        <p:spPr>
          <a:xfrm>
            <a:off x="16170281" y="8962280"/>
            <a:ext cx="3425571" cy="4114800"/>
          </a:xfrm>
          <a:custGeom>
            <a:avLst/>
            <a:gdLst/>
            <a:ahLst/>
            <a:cxnLst/>
            <a:rect l="l" t="t" r="r" b="b"/>
            <a:pathLst>
              <a:path w="3425571" h="4114800">
                <a:moveTo>
                  <a:pt x="0" y="0"/>
                </a:moveTo>
                <a:lnTo>
                  <a:pt x="3425571" y="0"/>
                </a:lnTo>
                <a:lnTo>
                  <a:pt x="3425571"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1603838" y="1278104"/>
            <a:ext cx="15080323" cy="7932257"/>
          </a:xfrm>
          <a:custGeom>
            <a:avLst/>
            <a:gdLst/>
            <a:ahLst/>
            <a:cxnLst/>
            <a:rect l="l" t="t" r="r" b="b"/>
            <a:pathLst>
              <a:path w="15080323" h="7932257">
                <a:moveTo>
                  <a:pt x="0" y="0"/>
                </a:moveTo>
                <a:lnTo>
                  <a:pt x="15080324" y="0"/>
                </a:lnTo>
                <a:lnTo>
                  <a:pt x="15080324" y="7932258"/>
                </a:lnTo>
                <a:lnTo>
                  <a:pt x="0" y="7932258"/>
                </a:lnTo>
                <a:lnTo>
                  <a:pt x="0" y="0"/>
                </a:lnTo>
                <a:close/>
              </a:path>
            </a:pathLst>
          </a:custGeom>
          <a:blipFill>
            <a:blip r:embed="rId3"/>
            <a:stretch>
              <a:fillRect/>
            </a:stretch>
          </a:blipFill>
        </p:spPr>
        <p:txBody>
          <a:bodyPr/>
          <a:lstStyle/>
          <a:p>
            <a:endParaRPr lang="en-US"/>
          </a:p>
        </p:txBody>
      </p:sp>
      <p:sp>
        <p:nvSpPr>
          <p:cNvPr id="4" name="Freeform 4"/>
          <p:cNvSpPr/>
          <p:nvPr/>
        </p:nvSpPr>
        <p:spPr>
          <a:xfrm rot="137126">
            <a:off x="5112548" y="2130380"/>
            <a:ext cx="8062905" cy="2521490"/>
          </a:xfrm>
          <a:custGeom>
            <a:avLst/>
            <a:gdLst/>
            <a:ahLst/>
            <a:cxnLst/>
            <a:rect l="l" t="t" r="r" b="b"/>
            <a:pathLst>
              <a:path w="8062905" h="2521490">
                <a:moveTo>
                  <a:pt x="0" y="0"/>
                </a:moveTo>
                <a:lnTo>
                  <a:pt x="8062904" y="0"/>
                </a:lnTo>
                <a:lnTo>
                  <a:pt x="8062904" y="2521490"/>
                </a:lnTo>
                <a:lnTo>
                  <a:pt x="0" y="25214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5170170" y="2930418"/>
            <a:ext cx="8052352" cy="1272977"/>
          </a:xfrm>
          <a:prstGeom prst="rect">
            <a:avLst/>
          </a:prstGeom>
        </p:spPr>
        <p:txBody>
          <a:bodyPr lIns="0" tIns="0" rIns="0" bIns="0" rtlCol="0" anchor="t">
            <a:spAutoFit/>
          </a:bodyPr>
          <a:lstStyle/>
          <a:p>
            <a:pPr marL="0" lvl="0" indent="0" algn="ctr">
              <a:lnSpc>
                <a:spcPts val="9792"/>
              </a:lnSpc>
            </a:pPr>
            <a:r>
              <a:rPr lang="en-US" sz="8589" b="1">
                <a:solidFill>
                  <a:srgbClr val="000000"/>
                </a:solidFill>
                <a:latin typeface="One Little Font Bold"/>
                <a:ea typeface="One Little Font Bold"/>
                <a:cs typeface="One Little Font Bold"/>
                <a:sym typeface="One Little Font Bold"/>
              </a:rPr>
              <a:t>In Our Feelings</a:t>
            </a:r>
          </a:p>
        </p:txBody>
      </p:sp>
      <p:sp>
        <p:nvSpPr>
          <p:cNvPr id="6" name="Freeform 6"/>
          <p:cNvSpPr/>
          <p:nvPr/>
        </p:nvSpPr>
        <p:spPr>
          <a:xfrm rot="5508624">
            <a:off x="-1137577" y="311140"/>
            <a:ext cx="4332554" cy="2789081"/>
          </a:xfrm>
          <a:custGeom>
            <a:avLst/>
            <a:gdLst/>
            <a:ahLst/>
            <a:cxnLst/>
            <a:rect l="l" t="t" r="r" b="b"/>
            <a:pathLst>
              <a:path w="4332554" h="2789081">
                <a:moveTo>
                  <a:pt x="0" y="0"/>
                </a:moveTo>
                <a:lnTo>
                  <a:pt x="4332554" y="0"/>
                </a:lnTo>
                <a:lnTo>
                  <a:pt x="4332554" y="2789081"/>
                </a:lnTo>
                <a:lnTo>
                  <a:pt x="0" y="27890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rot="6125964">
            <a:off x="15135284" y="7340839"/>
            <a:ext cx="4248032" cy="2734670"/>
          </a:xfrm>
          <a:custGeom>
            <a:avLst/>
            <a:gdLst/>
            <a:ahLst/>
            <a:cxnLst/>
            <a:rect l="l" t="t" r="r" b="b"/>
            <a:pathLst>
              <a:path w="4248032" h="2734670">
                <a:moveTo>
                  <a:pt x="0" y="0"/>
                </a:moveTo>
                <a:lnTo>
                  <a:pt x="4248032" y="0"/>
                </a:lnTo>
                <a:lnTo>
                  <a:pt x="4248032" y="2734670"/>
                </a:lnTo>
                <a:lnTo>
                  <a:pt x="0" y="27346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rot="2335524">
            <a:off x="8220098" y="1106042"/>
            <a:ext cx="1793863" cy="1634046"/>
          </a:xfrm>
          <a:custGeom>
            <a:avLst/>
            <a:gdLst/>
            <a:ahLst/>
            <a:cxnLst/>
            <a:rect l="l" t="t" r="r" b="b"/>
            <a:pathLst>
              <a:path w="1793863" h="1634046">
                <a:moveTo>
                  <a:pt x="0" y="0"/>
                </a:moveTo>
                <a:lnTo>
                  <a:pt x="1793863" y="0"/>
                </a:lnTo>
                <a:lnTo>
                  <a:pt x="1793863" y="1634047"/>
                </a:lnTo>
                <a:lnTo>
                  <a:pt x="0" y="16340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rot="1609969">
            <a:off x="13605106" y="2223020"/>
            <a:ext cx="1937697" cy="2157355"/>
          </a:xfrm>
          <a:custGeom>
            <a:avLst/>
            <a:gdLst/>
            <a:ahLst/>
            <a:cxnLst/>
            <a:rect l="l" t="t" r="r" b="b"/>
            <a:pathLst>
              <a:path w="1937697" h="2157355">
                <a:moveTo>
                  <a:pt x="0" y="0"/>
                </a:moveTo>
                <a:lnTo>
                  <a:pt x="1937697" y="0"/>
                </a:lnTo>
                <a:lnTo>
                  <a:pt x="1937697" y="2157355"/>
                </a:lnTo>
                <a:lnTo>
                  <a:pt x="0" y="215735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TextBox 10"/>
          <p:cNvSpPr txBox="1"/>
          <p:nvPr/>
        </p:nvSpPr>
        <p:spPr>
          <a:xfrm>
            <a:off x="1962994" y="4977319"/>
            <a:ext cx="14308070" cy="3862596"/>
          </a:xfrm>
          <a:prstGeom prst="rect">
            <a:avLst/>
          </a:prstGeom>
        </p:spPr>
        <p:txBody>
          <a:bodyPr wrap="square" lIns="0" tIns="0" rIns="0" bIns="0" rtlCol="0" anchor="t">
            <a:spAutoFit/>
          </a:bodyPr>
          <a:lstStyle/>
          <a:p>
            <a:pPr algn="ctr">
              <a:lnSpc>
                <a:spcPts val="6000"/>
              </a:lnSpc>
            </a:pPr>
            <a:r>
              <a:rPr lang="en-US" sz="5400" b="1">
                <a:solidFill>
                  <a:srgbClr val="000000"/>
                </a:solidFill>
                <a:latin typeface="One Little Font" panose="020B0604020202020204" charset="0"/>
                <a:ea typeface="Blacker Sans Pro Bold"/>
                <a:cs typeface="Blacker Sans Pro Bold"/>
                <a:sym typeface="Blacker Sans Pro Bold"/>
              </a:rPr>
              <a:t>Emotions profoundly impact workplace communication, shaping how individuals communicate, interpret messages, and engage with colleagues, impacting overall mood and performance.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380970" y="3455164"/>
            <a:ext cx="5744037" cy="5943600"/>
          </a:xfrm>
          <a:custGeom>
            <a:avLst/>
            <a:gdLst/>
            <a:ahLst/>
            <a:cxnLst/>
            <a:rect l="l" t="t" r="r" b="b"/>
            <a:pathLst>
              <a:path w="5042925" h="5169622">
                <a:moveTo>
                  <a:pt x="0" y="0"/>
                </a:moveTo>
                <a:lnTo>
                  <a:pt x="5042925" y="0"/>
                </a:lnTo>
                <a:lnTo>
                  <a:pt x="5042925" y="5169622"/>
                </a:lnTo>
                <a:lnTo>
                  <a:pt x="0" y="5169622"/>
                </a:lnTo>
                <a:lnTo>
                  <a:pt x="0" y="0"/>
                </a:lnTo>
                <a:close/>
              </a:path>
            </a:pathLst>
          </a:custGeom>
          <a:blipFill>
            <a:blip r:embed="rId3"/>
            <a:stretch>
              <a:fillRect l="-8502" r="-18670"/>
            </a:stretch>
          </a:blipFill>
        </p:spPr>
        <p:txBody>
          <a:bodyPr/>
          <a:lstStyle/>
          <a:p>
            <a:endParaRPr lang="en-US"/>
          </a:p>
        </p:txBody>
      </p:sp>
      <p:sp>
        <p:nvSpPr>
          <p:cNvPr id="4" name="TextBox 4"/>
          <p:cNvSpPr txBox="1"/>
          <p:nvPr/>
        </p:nvSpPr>
        <p:spPr>
          <a:xfrm>
            <a:off x="587848" y="4890881"/>
            <a:ext cx="5251365" cy="3601627"/>
          </a:xfrm>
          <a:prstGeom prst="rect">
            <a:avLst/>
          </a:prstGeom>
        </p:spPr>
        <p:txBody>
          <a:bodyPr wrap="square" lIns="0" tIns="0" rIns="0" bIns="0" rtlCol="0" anchor="t">
            <a:spAutoFit/>
          </a:bodyPr>
          <a:lstStyle/>
          <a:p>
            <a:pPr algn="l">
              <a:lnSpc>
                <a:spcPts val="3500"/>
              </a:lnSpc>
            </a:pPr>
            <a:r>
              <a:rPr lang="en-US" sz="3200">
                <a:solidFill>
                  <a:srgbClr val="000000"/>
                </a:solidFill>
                <a:latin typeface="One Little Font" panose="020B0604020202020204" charset="0"/>
                <a:ea typeface="Blacker Sans Pro"/>
                <a:cs typeface="Blacker Sans Pro"/>
                <a:sym typeface="Blacker Sans Pro"/>
              </a:rPr>
              <a:t>Keep track of your emotions by writing it down.</a:t>
            </a:r>
          </a:p>
          <a:p>
            <a:pPr algn="l">
              <a:lnSpc>
                <a:spcPts val="3500"/>
              </a:lnSpc>
            </a:pPr>
            <a:endParaRPr lang="en-US" sz="3200">
              <a:solidFill>
                <a:srgbClr val="000000"/>
              </a:solidFill>
              <a:latin typeface="One Little Font" panose="020B0604020202020204" charset="0"/>
              <a:ea typeface="Blacker Sans Pro"/>
              <a:cs typeface="Blacker Sans Pro"/>
              <a:sym typeface="Blacker Sans Pro"/>
            </a:endParaRPr>
          </a:p>
          <a:p>
            <a:pPr algn="l">
              <a:lnSpc>
                <a:spcPts val="3500"/>
              </a:lnSpc>
            </a:pPr>
            <a:r>
              <a:rPr lang="en-US" sz="3200">
                <a:solidFill>
                  <a:srgbClr val="000000"/>
                </a:solidFill>
                <a:latin typeface="One Little Font" panose="020B0604020202020204" charset="0"/>
                <a:ea typeface="Blacker Sans Pro"/>
                <a:cs typeface="Blacker Sans Pro"/>
                <a:sym typeface="Blacker Sans Pro"/>
              </a:rPr>
              <a:t>Ask yourself:</a:t>
            </a:r>
          </a:p>
          <a:p>
            <a:pPr marL="446766" lvl="1" indent="-223383" algn="l">
              <a:lnSpc>
                <a:spcPts val="3500"/>
              </a:lnSpc>
              <a:buFont typeface="Arial"/>
              <a:buChar char="•"/>
            </a:pPr>
            <a:r>
              <a:rPr lang="en-US" sz="3200">
                <a:solidFill>
                  <a:srgbClr val="000000"/>
                </a:solidFill>
                <a:latin typeface="One Little Font" panose="020B0604020202020204" charset="0"/>
                <a:ea typeface="Blacker Sans Pro"/>
                <a:cs typeface="Blacker Sans Pro"/>
                <a:sym typeface="Blacker Sans Pro"/>
              </a:rPr>
              <a:t>What am I feeling?</a:t>
            </a:r>
          </a:p>
          <a:p>
            <a:pPr marL="446766" lvl="1" indent="-223383" algn="l">
              <a:lnSpc>
                <a:spcPts val="3500"/>
              </a:lnSpc>
              <a:buFont typeface="Arial"/>
              <a:buChar char="•"/>
            </a:pPr>
            <a:r>
              <a:rPr lang="en-US" sz="3200">
                <a:solidFill>
                  <a:srgbClr val="000000"/>
                </a:solidFill>
                <a:latin typeface="One Little Font" panose="020B0604020202020204" charset="0"/>
                <a:ea typeface="Blacker Sans Pro"/>
                <a:cs typeface="Blacker Sans Pro"/>
                <a:sym typeface="Blacker Sans Pro"/>
              </a:rPr>
              <a:t>When did I start feeling that way?</a:t>
            </a:r>
          </a:p>
          <a:p>
            <a:pPr marL="446766" lvl="1" indent="-223383" algn="l">
              <a:lnSpc>
                <a:spcPts val="3500"/>
              </a:lnSpc>
              <a:buFont typeface="Arial"/>
              <a:buChar char="•"/>
            </a:pPr>
            <a:r>
              <a:rPr lang="en-US" sz="3200">
                <a:solidFill>
                  <a:srgbClr val="000000"/>
                </a:solidFill>
                <a:latin typeface="One Little Font" panose="020B0604020202020204" charset="0"/>
                <a:ea typeface="Blacker Sans Pro"/>
                <a:cs typeface="Blacker Sans Pro"/>
                <a:sym typeface="Blacker Sans Pro"/>
              </a:rPr>
              <a:t>What caused this feeling?</a:t>
            </a:r>
          </a:p>
        </p:txBody>
      </p:sp>
      <p:sp>
        <p:nvSpPr>
          <p:cNvPr id="5" name="Freeform 5"/>
          <p:cNvSpPr/>
          <p:nvPr/>
        </p:nvSpPr>
        <p:spPr>
          <a:xfrm>
            <a:off x="12327629" y="3455164"/>
            <a:ext cx="5744037" cy="5943600"/>
          </a:xfrm>
          <a:custGeom>
            <a:avLst/>
            <a:gdLst/>
            <a:ahLst/>
            <a:cxnLst/>
            <a:rect l="l" t="t" r="r" b="b"/>
            <a:pathLst>
              <a:path w="5042925" h="5169622">
                <a:moveTo>
                  <a:pt x="0" y="0"/>
                </a:moveTo>
                <a:lnTo>
                  <a:pt x="5042925" y="0"/>
                </a:lnTo>
                <a:lnTo>
                  <a:pt x="5042925" y="5169622"/>
                </a:lnTo>
                <a:lnTo>
                  <a:pt x="0" y="5169622"/>
                </a:lnTo>
                <a:lnTo>
                  <a:pt x="0" y="0"/>
                </a:lnTo>
                <a:close/>
              </a:path>
            </a:pathLst>
          </a:custGeom>
          <a:blipFill>
            <a:blip r:embed="rId3"/>
            <a:stretch>
              <a:fillRect l="-8502" r="-18670"/>
            </a:stretch>
          </a:blipFill>
        </p:spPr>
        <p:txBody>
          <a:bodyPr/>
          <a:lstStyle/>
          <a:p>
            <a:endParaRPr lang="en-US"/>
          </a:p>
        </p:txBody>
      </p:sp>
      <p:sp>
        <p:nvSpPr>
          <p:cNvPr id="6" name="Freeform 6"/>
          <p:cNvSpPr/>
          <p:nvPr/>
        </p:nvSpPr>
        <p:spPr>
          <a:xfrm>
            <a:off x="6373349" y="3455164"/>
            <a:ext cx="5744037" cy="5943600"/>
          </a:xfrm>
          <a:custGeom>
            <a:avLst/>
            <a:gdLst/>
            <a:ahLst/>
            <a:cxnLst/>
            <a:rect l="l" t="t" r="r" b="b"/>
            <a:pathLst>
              <a:path w="5042925" h="5169622">
                <a:moveTo>
                  <a:pt x="0" y="0"/>
                </a:moveTo>
                <a:lnTo>
                  <a:pt x="5042926" y="0"/>
                </a:lnTo>
                <a:lnTo>
                  <a:pt x="5042926" y="5169622"/>
                </a:lnTo>
                <a:lnTo>
                  <a:pt x="0" y="5169622"/>
                </a:lnTo>
                <a:lnTo>
                  <a:pt x="0" y="0"/>
                </a:lnTo>
                <a:close/>
              </a:path>
            </a:pathLst>
          </a:custGeom>
          <a:blipFill>
            <a:blip r:embed="rId3"/>
            <a:stretch>
              <a:fillRect l="-8502" r="-18670"/>
            </a:stretch>
          </a:blipFill>
        </p:spPr>
        <p:txBody>
          <a:bodyPr/>
          <a:lstStyle/>
          <a:p>
            <a:endParaRPr lang="en-US"/>
          </a:p>
        </p:txBody>
      </p:sp>
      <p:sp>
        <p:nvSpPr>
          <p:cNvPr id="7" name="TextBox 7"/>
          <p:cNvSpPr txBox="1"/>
          <p:nvPr/>
        </p:nvSpPr>
        <p:spPr>
          <a:xfrm>
            <a:off x="6726740" y="5592159"/>
            <a:ext cx="5365505" cy="3152786"/>
          </a:xfrm>
          <a:prstGeom prst="rect">
            <a:avLst/>
          </a:prstGeom>
        </p:spPr>
        <p:txBody>
          <a:bodyPr wrap="square" lIns="0" tIns="0" rIns="0" bIns="0" rtlCol="0" anchor="t">
            <a:spAutoFit/>
          </a:bodyPr>
          <a:lstStyle/>
          <a:p>
            <a:pPr algn="l">
              <a:lnSpc>
                <a:spcPts val="3500"/>
              </a:lnSpc>
            </a:pPr>
            <a:r>
              <a:rPr lang="en-US" sz="3200" b="1">
                <a:solidFill>
                  <a:srgbClr val="000000"/>
                </a:solidFill>
                <a:latin typeface="One Little Font" panose="020B0604020202020204" charset="0"/>
                <a:ea typeface="Blacker Sans Pro Bold"/>
                <a:cs typeface="Blacker Sans Pro Bold"/>
                <a:sym typeface="Blacker Sans Pro Bold"/>
              </a:rPr>
              <a:t>Anxious</a:t>
            </a:r>
            <a:r>
              <a:rPr lang="en-US" sz="3200">
                <a:solidFill>
                  <a:srgbClr val="000000"/>
                </a:solidFill>
                <a:latin typeface="One Little Font" panose="020B0604020202020204" charset="0"/>
                <a:ea typeface="Blacker Sans Pro"/>
                <a:cs typeface="Blacker Sans Pro"/>
                <a:sym typeface="Blacker Sans Pro"/>
              </a:rPr>
              <a:t> - heart race, chest constrict, or sweaty palms</a:t>
            </a:r>
          </a:p>
          <a:p>
            <a:pPr algn="l">
              <a:lnSpc>
                <a:spcPts val="3500"/>
              </a:lnSpc>
            </a:pPr>
            <a:r>
              <a:rPr lang="en-US" sz="3200" b="1">
                <a:solidFill>
                  <a:srgbClr val="000000"/>
                </a:solidFill>
                <a:latin typeface="One Little Font" panose="020B0604020202020204" charset="0"/>
                <a:ea typeface="Blacker Sans Pro Bold"/>
                <a:cs typeface="Blacker Sans Pro Bold"/>
                <a:sym typeface="Blacker Sans Pro Bold"/>
              </a:rPr>
              <a:t>Angry</a:t>
            </a:r>
            <a:r>
              <a:rPr lang="en-US" sz="3200">
                <a:solidFill>
                  <a:srgbClr val="000000"/>
                </a:solidFill>
                <a:latin typeface="One Little Font" panose="020B0604020202020204" charset="0"/>
                <a:ea typeface="Blacker Sans Pro"/>
                <a:cs typeface="Blacker Sans Pro"/>
                <a:sym typeface="Blacker Sans Pro"/>
              </a:rPr>
              <a:t> - feel hot, blood rushing to face, clenched teeth</a:t>
            </a:r>
          </a:p>
          <a:p>
            <a:pPr algn="l">
              <a:lnSpc>
                <a:spcPts val="3500"/>
              </a:lnSpc>
            </a:pPr>
            <a:r>
              <a:rPr lang="en-US" sz="3200" b="1">
                <a:solidFill>
                  <a:srgbClr val="000000"/>
                </a:solidFill>
                <a:latin typeface="One Little Font" panose="020B0604020202020204" charset="0"/>
                <a:ea typeface="Blacker Sans Pro Bold"/>
                <a:cs typeface="Blacker Sans Pro Bold"/>
                <a:sym typeface="Blacker Sans Pro Bold"/>
              </a:rPr>
              <a:t>Sad</a:t>
            </a:r>
            <a:r>
              <a:rPr lang="en-US" sz="3200">
                <a:solidFill>
                  <a:srgbClr val="000000"/>
                </a:solidFill>
                <a:latin typeface="One Little Font" panose="020B0604020202020204" charset="0"/>
                <a:ea typeface="Blacker Sans Pro"/>
                <a:cs typeface="Blacker Sans Pro"/>
                <a:sym typeface="Blacker Sans Pro"/>
              </a:rPr>
              <a:t> - physically heavy and exhausted</a:t>
            </a:r>
          </a:p>
          <a:p>
            <a:pPr algn="l">
              <a:lnSpc>
                <a:spcPts val="3500"/>
              </a:lnSpc>
            </a:pPr>
            <a:endParaRPr lang="en-US" sz="3200">
              <a:solidFill>
                <a:srgbClr val="000000"/>
              </a:solidFill>
              <a:latin typeface="One Little Font" panose="020B0604020202020204" charset="0"/>
              <a:ea typeface="Blacker Sans Pro"/>
              <a:cs typeface="Blacker Sans Pro"/>
              <a:sym typeface="Blacker Sans Pro"/>
            </a:endParaRPr>
          </a:p>
        </p:txBody>
      </p:sp>
      <p:sp>
        <p:nvSpPr>
          <p:cNvPr id="8" name="TextBox 8"/>
          <p:cNvSpPr txBox="1"/>
          <p:nvPr/>
        </p:nvSpPr>
        <p:spPr>
          <a:xfrm>
            <a:off x="12725400" y="5121920"/>
            <a:ext cx="4974752" cy="3601627"/>
          </a:xfrm>
          <a:prstGeom prst="rect">
            <a:avLst/>
          </a:prstGeom>
        </p:spPr>
        <p:txBody>
          <a:bodyPr wrap="square" lIns="0" tIns="0" rIns="0" bIns="0" rtlCol="0" anchor="t">
            <a:spAutoFit/>
          </a:bodyPr>
          <a:lstStyle/>
          <a:p>
            <a:pPr algn="l">
              <a:lnSpc>
                <a:spcPts val="3500"/>
              </a:lnSpc>
            </a:pPr>
            <a:r>
              <a:rPr lang="en-US" sz="3200">
                <a:solidFill>
                  <a:srgbClr val="000000"/>
                </a:solidFill>
                <a:latin typeface="One Little Font" panose="020B0604020202020204" charset="0"/>
                <a:ea typeface="Blacker Sans Pro"/>
                <a:cs typeface="Blacker Sans Pro"/>
                <a:sym typeface="Blacker Sans Pro"/>
              </a:rPr>
              <a:t>Gain the ability to harness the emotions and apply them to certain tasks. Manage the emotions.</a:t>
            </a:r>
          </a:p>
          <a:p>
            <a:pPr algn="l">
              <a:lnSpc>
                <a:spcPts val="3500"/>
              </a:lnSpc>
            </a:pPr>
            <a:endParaRPr lang="en-US" sz="3200">
              <a:solidFill>
                <a:srgbClr val="000000"/>
              </a:solidFill>
              <a:latin typeface="One Little Font" panose="020B0604020202020204" charset="0"/>
              <a:ea typeface="Blacker Sans Pro"/>
              <a:cs typeface="Blacker Sans Pro"/>
              <a:sym typeface="Blacker Sans Pro"/>
            </a:endParaRPr>
          </a:p>
          <a:p>
            <a:pPr algn="l">
              <a:lnSpc>
                <a:spcPts val="3500"/>
              </a:lnSpc>
            </a:pPr>
            <a:r>
              <a:rPr lang="en-US" sz="3200">
                <a:solidFill>
                  <a:srgbClr val="000000"/>
                </a:solidFill>
                <a:latin typeface="One Little Font" panose="020B0604020202020204" charset="0"/>
                <a:ea typeface="Blacker Sans Pro"/>
                <a:cs typeface="Blacker Sans Pro"/>
                <a:sym typeface="Blacker Sans Pro"/>
              </a:rPr>
              <a:t>Define the emotions, then tailor your reactions to various situations. </a:t>
            </a:r>
          </a:p>
        </p:txBody>
      </p:sp>
      <p:sp>
        <p:nvSpPr>
          <p:cNvPr id="9" name="TextBox 9"/>
          <p:cNvSpPr txBox="1"/>
          <p:nvPr/>
        </p:nvSpPr>
        <p:spPr>
          <a:xfrm>
            <a:off x="880526" y="4121811"/>
            <a:ext cx="4599349" cy="733425"/>
          </a:xfrm>
          <a:prstGeom prst="rect">
            <a:avLst/>
          </a:prstGeom>
        </p:spPr>
        <p:txBody>
          <a:bodyPr lIns="0" tIns="0" rIns="0" bIns="0" rtlCol="0" anchor="t">
            <a:spAutoFit/>
          </a:bodyPr>
          <a:lstStyle/>
          <a:p>
            <a:pPr marL="0" lvl="0" indent="0" algn="ctr">
              <a:lnSpc>
                <a:spcPts val="5700"/>
              </a:lnSpc>
            </a:pPr>
            <a:r>
              <a:rPr lang="en-US" sz="5000">
                <a:solidFill>
                  <a:srgbClr val="000000"/>
                </a:solidFill>
                <a:latin typeface="One Little Font"/>
                <a:ea typeface="One Little Font"/>
                <a:cs typeface="One Little Font"/>
                <a:sym typeface="One Little Font"/>
              </a:rPr>
              <a:t>ARTICULATE</a:t>
            </a:r>
          </a:p>
        </p:txBody>
      </p:sp>
      <p:sp>
        <p:nvSpPr>
          <p:cNvPr id="10" name="TextBox 10"/>
          <p:cNvSpPr txBox="1"/>
          <p:nvPr/>
        </p:nvSpPr>
        <p:spPr>
          <a:xfrm>
            <a:off x="6821497" y="4073333"/>
            <a:ext cx="4691536" cy="1301115"/>
          </a:xfrm>
          <a:prstGeom prst="rect">
            <a:avLst/>
          </a:prstGeom>
        </p:spPr>
        <p:txBody>
          <a:bodyPr lIns="0" tIns="0" rIns="0" bIns="0" rtlCol="0" anchor="t">
            <a:spAutoFit/>
          </a:bodyPr>
          <a:lstStyle/>
          <a:p>
            <a:pPr marL="0" lvl="0" indent="0" algn="ctr">
              <a:lnSpc>
                <a:spcPts val="5130"/>
              </a:lnSpc>
            </a:pPr>
            <a:r>
              <a:rPr lang="en-US" sz="4500">
                <a:solidFill>
                  <a:srgbClr val="000000"/>
                </a:solidFill>
                <a:latin typeface="One Little Font"/>
                <a:ea typeface="One Little Font"/>
                <a:cs typeface="One Little Font"/>
                <a:sym typeface="One Little Font"/>
              </a:rPr>
              <a:t>PHYSICAL MANIFESTATIONS</a:t>
            </a:r>
          </a:p>
        </p:txBody>
      </p:sp>
      <p:sp>
        <p:nvSpPr>
          <p:cNvPr id="11" name="TextBox 11"/>
          <p:cNvSpPr txBox="1"/>
          <p:nvPr/>
        </p:nvSpPr>
        <p:spPr>
          <a:xfrm>
            <a:off x="12861763" y="4157456"/>
            <a:ext cx="4675767" cy="733425"/>
          </a:xfrm>
          <a:prstGeom prst="rect">
            <a:avLst/>
          </a:prstGeom>
        </p:spPr>
        <p:txBody>
          <a:bodyPr lIns="0" tIns="0" rIns="0" bIns="0" rtlCol="0" anchor="t">
            <a:spAutoFit/>
          </a:bodyPr>
          <a:lstStyle/>
          <a:p>
            <a:pPr marL="0" lvl="0" indent="0" algn="ctr">
              <a:lnSpc>
                <a:spcPts val="5700"/>
              </a:lnSpc>
            </a:pPr>
            <a:r>
              <a:rPr lang="en-US" sz="5000">
                <a:solidFill>
                  <a:srgbClr val="000000"/>
                </a:solidFill>
                <a:latin typeface="One Little Font"/>
                <a:ea typeface="One Little Font"/>
                <a:cs typeface="One Little Font"/>
                <a:sym typeface="One Little Font"/>
              </a:rPr>
              <a:t>MASTER IT</a:t>
            </a:r>
          </a:p>
        </p:txBody>
      </p:sp>
      <p:sp>
        <p:nvSpPr>
          <p:cNvPr id="12" name="Freeform 12"/>
          <p:cNvSpPr/>
          <p:nvPr/>
        </p:nvSpPr>
        <p:spPr>
          <a:xfrm>
            <a:off x="1361707" y="266700"/>
            <a:ext cx="1349580" cy="1229345"/>
          </a:xfrm>
          <a:custGeom>
            <a:avLst/>
            <a:gdLst/>
            <a:ahLst/>
            <a:cxnLst/>
            <a:rect l="l" t="t" r="r" b="b"/>
            <a:pathLst>
              <a:path w="1349580" h="1229345">
                <a:moveTo>
                  <a:pt x="0" y="0"/>
                </a:moveTo>
                <a:lnTo>
                  <a:pt x="1349580" y="0"/>
                </a:lnTo>
                <a:lnTo>
                  <a:pt x="1349580" y="1229345"/>
                </a:lnTo>
                <a:lnTo>
                  <a:pt x="0" y="12293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rot="1134088">
            <a:off x="9454155" y="822000"/>
            <a:ext cx="3022509" cy="2418007"/>
          </a:xfrm>
          <a:custGeom>
            <a:avLst/>
            <a:gdLst/>
            <a:ahLst/>
            <a:cxnLst/>
            <a:rect l="l" t="t" r="r" b="b"/>
            <a:pathLst>
              <a:path w="3022509" h="2418007">
                <a:moveTo>
                  <a:pt x="0" y="0"/>
                </a:moveTo>
                <a:lnTo>
                  <a:pt x="3022509" y="0"/>
                </a:lnTo>
                <a:lnTo>
                  <a:pt x="3022509" y="2418007"/>
                </a:lnTo>
                <a:lnTo>
                  <a:pt x="0" y="24180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4" name="TextBox 14"/>
          <p:cNvSpPr txBox="1"/>
          <p:nvPr/>
        </p:nvSpPr>
        <p:spPr>
          <a:xfrm>
            <a:off x="548432" y="1505570"/>
            <a:ext cx="15278297" cy="1529201"/>
          </a:xfrm>
          <a:prstGeom prst="rect">
            <a:avLst/>
          </a:prstGeom>
        </p:spPr>
        <p:txBody>
          <a:bodyPr lIns="0" tIns="0" rIns="0" bIns="0" rtlCol="0" anchor="t">
            <a:spAutoFit/>
          </a:bodyPr>
          <a:lstStyle/>
          <a:p>
            <a:pPr marL="0" lvl="0" indent="0" algn="ctr">
              <a:lnSpc>
                <a:spcPts val="11899"/>
              </a:lnSpc>
            </a:pPr>
            <a:r>
              <a:rPr lang="en-US" sz="9999" b="1">
                <a:solidFill>
                  <a:srgbClr val="FFFFFF"/>
                </a:solidFill>
                <a:latin typeface="One Little Font Bold"/>
                <a:ea typeface="One Little Font Bold"/>
                <a:cs typeface="One Little Font Bold"/>
                <a:sym typeface="One Little Font Bold"/>
              </a:rPr>
              <a:t>Deconstructing Emotions</a:t>
            </a:r>
          </a:p>
        </p:txBody>
      </p:sp>
      <p:sp>
        <p:nvSpPr>
          <p:cNvPr id="15" name="Freeform 15"/>
          <p:cNvSpPr/>
          <p:nvPr/>
        </p:nvSpPr>
        <p:spPr>
          <a:xfrm rot="8579376">
            <a:off x="-94620" y="7616656"/>
            <a:ext cx="3182474" cy="4397891"/>
          </a:xfrm>
          <a:custGeom>
            <a:avLst/>
            <a:gdLst/>
            <a:ahLst/>
            <a:cxnLst/>
            <a:rect l="l" t="t" r="r" b="b"/>
            <a:pathLst>
              <a:path w="3182474" h="4397891">
                <a:moveTo>
                  <a:pt x="0" y="0"/>
                </a:moveTo>
                <a:lnTo>
                  <a:pt x="3182474" y="0"/>
                </a:lnTo>
                <a:lnTo>
                  <a:pt x="3182474" y="4397891"/>
                </a:lnTo>
                <a:lnTo>
                  <a:pt x="0" y="439789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6" name="Freeform 16"/>
          <p:cNvSpPr/>
          <p:nvPr/>
        </p:nvSpPr>
        <p:spPr>
          <a:xfrm rot="8448806">
            <a:off x="15593962" y="-1713542"/>
            <a:ext cx="3182474" cy="4397891"/>
          </a:xfrm>
          <a:custGeom>
            <a:avLst/>
            <a:gdLst/>
            <a:ahLst/>
            <a:cxnLst/>
            <a:rect l="l" t="t" r="r" b="b"/>
            <a:pathLst>
              <a:path w="3182474" h="4397891">
                <a:moveTo>
                  <a:pt x="0" y="0"/>
                </a:moveTo>
                <a:lnTo>
                  <a:pt x="3182474" y="0"/>
                </a:lnTo>
                <a:lnTo>
                  <a:pt x="3182474" y="4397892"/>
                </a:lnTo>
                <a:lnTo>
                  <a:pt x="0" y="43978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TextBox 3"/>
          <p:cNvSpPr txBox="1"/>
          <p:nvPr/>
        </p:nvSpPr>
        <p:spPr>
          <a:xfrm>
            <a:off x="3718724" y="4007892"/>
            <a:ext cx="10850550" cy="4039567"/>
          </a:xfrm>
          <a:prstGeom prst="rect">
            <a:avLst/>
          </a:prstGeom>
        </p:spPr>
        <p:txBody>
          <a:bodyPr lIns="0" tIns="0" rIns="0" bIns="0" rtlCol="0" anchor="t">
            <a:spAutoFit/>
          </a:bodyPr>
          <a:lstStyle/>
          <a:p>
            <a:pPr algn="ctr">
              <a:lnSpc>
                <a:spcPts val="4500"/>
              </a:lnSpc>
            </a:pPr>
            <a:r>
              <a:rPr lang="en-US" sz="5400" spc="121">
                <a:solidFill>
                  <a:srgbClr val="FFFFFF"/>
                </a:solidFill>
                <a:latin typeface="Ballpoint"/>
                <a:ea typeface="Ballpoint"/>
                <a:cs typeface="Ballpoint"/>
                <a:sym typeface="Ballpoint"/>
              </a:rPr>
              <a:t>Emotional literacy refers to the range of words a person uses to describe their feelings and the feelings of others. This is crucial for emotional intelligence, allowing for clearer self-expression in communication, understanding of others, and healthier relationships, which in turn creates positive workplace cultures. </a:t>
            </a:r>
          </a:p>
        </p:txBody>
      </p:sp>
      <p:sp>
        <p:nvSpPr>
          <p:cNvPr id="4" name="TextBox 4"/>
          <p:cNvSpPr txBox="1"/>
          <p:nvPr/>
        </p:nvSpPr>
        <p:spPr>
          <a:xfrm>
            <a:off x="6082918" y="1114425"/>
            <a:ext cx="6122163" cy="2308324"/>
          </a:xfrm>
          <a:prstGeom prst="rect">
            <a:avLst/>
          </a:prstGeom>
        </p:spPr>
        <p:txBody>
          <a:bodyPr lIns="0" tIns="0" rIns="0" bIns="0" rtlCol="0" anchor="t">
            <a:spAutoFit/>
          </a:bodyPr>
          <a:lstStyle/>
          <a:p>
            <a:pPr algn="ctr">
              <a:lnSpc>
                <a:spcPts val="8999"/>
              </a:lnSpc>
            </a:pPr>
            <a:r>
              <a:rPr lang="en-US" sz="9999" spc="499">
                <a:solidFill>
                  <a:srgbClr val="FFFFFF"/>
                </a:solidFill>
                <a:latin typeface="Ballpoint"/>
                <a:ea typeface="Ballpoint"/>
                <a:cs typeface="Ballpoint"/>
                <a:sym typeface="Ballpoint"/>
              </a:rPr>
              <a:t>EMOTIONAL LITERACY</a:t>
            </a:r>
          </a:p>
        </p:txBody>
      </p:sp>
      <p:sp>
        <p:nvSpPr>
          <p:cNvPr id="5" name="Freeform 5"/>
          <p:cNvSpPr/>
          <p:nvPr/>
        </p:nvSpPr>
        <p:spPr>
          <a:xfrm>
            <a:off x="448168" y="-1006016"/>
            <a:ext cx="5134930" cy="4069432"/>
          </a:xfrm>
          <a:custGeom>
            <a:avLst/>
            <a:gdLst/>
            <a:ahLst/>
            <a:cxnLst/>
            <a:rect l="l" t="t" r="r" b="b"/>
            <a:pathLst>
              <a:path w="5134930" h="4069432">
                <a:moveTo>
                  <a:pt x="0" y="0"/>
                </a:moveTo>
                <a:lnTo>
                  <a:pt x="5134931" y="0"/>
                </a:lnTo>
                <a:lnTo>
                  <a:pt x="5134931" y="4069432"/>
                </a:lnTo>
                <a:lnTo>
                  <a:pt x="0" y="40694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flipH="1">
            <a:off x="15454249" y="2773680"/>
            <a:ext cx="5134930" cy="4069432"/>
          </a:xfrm>
          <a:custGeom>
            <a:avLst/>
            <a:gdLst/>
            <a:ahLst/>
            <a:cxnLst/>
            <a:rect l="l" t="t" r="r" b="b"/>
            <a:pathLst>
              <a:path w="5134930" h="4069432">
                <a:moveTo>
                  <a:pt x="5134930" y="0"/>
                </a:moveTo>
                <a:lnTo>
                  <a:pt x="0" y="0"/>
                </a:lnTo>
                <a:lnTo>
                  <a:pt x="0" y="4069432"/>
                </a:lnTo>
                <a:lnTo>
                  <a:pt x="5134930" y="4069432"/>
                </a:lnTo>
                <a:lnTo>
                  <a:pt x="513493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782323" y="3360324"/>
            <a:ext cx="3616073" cy="3566352"/>
          </a:xfrm>
          <a:custGeom>
            <a:avLst/>
            <a:gdLst/>
            <a:ahLst/>
            <a:cxnLst/>
            <a:rect l="l" t="t" r="r" b="b"/>
            <a:pathLst>
              <a:path w="3616073" h="3566352">
                <a:moveTo>
                  <a:pt x="0" y="0"/>
                </a:moveTo>
                <a:lnTo>
                  <a:pt x="3616074" y="0"/>
                </a:lnTo>
                <a:lnTo>
                  <a:pt x="3616074" y="3566352"/>
                </a:lnTo>
                <a:lnTo>
                  <a:pt x="0" y="356635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flipH="1">
            <a:off x="15454249" y="6420547"/>
            <a:ext cx="3616073" cy="3566352"/>
          </a:xfrm>
          <a:custGeom>
            <a:avLst/>
            <a:gdLst/>
            <a:ahLst/>
            <a:cxnLst/>
            <a:rect l="l" t="t" r="r" b="b"/>
            <a:pathLst>
              <a:path w="3616073" h="3566352">
                <a:moveTo>
                  <a:pt x="3616074" y="0"/>
                </a:moveTo>
                <a:lnTo>
                  <a:pt x="0" y="0"/>
                </a:lnTo>
                <a:lnTo>
                  <a:pt x="0" y="3566353"/>
                </a:lnTo>
                <a:lnTo>
                  <a:pt x="3616074" y="3566353"/>
                </a:lnTo>
                <a:lnTo>
                  <a:pt x="361607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rot="-581043">
            <a:off x="12424362" y="-493725"/>
            <a:ext cx="5757961" cy="3094904"/>
          </a:xfrm>
          <a:custGeom>
            <a:avLst/>
            <a:gdLst/>
            <a:ahLst/>
            <a:cxnLst/>
            <a:rect l="l" t="t" r="r" b="b"/>
            <a:pathLst>
              <a:path w="5757961" h="3094904">
                <a:moveTo>
                  <a:pt x="0" y="0"/>
                </a:moveTo>
                <a:lnTo>
                  <a:pt x="5757961" y="0"/>
                </a:lnTo>
                <a:lnTo>
                  <a:pt x="5757961" y="3094904"/>
                </a:lnTo>
                <a:lnTo>
                  <a:pt x="0" y="30949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rot="-581043" flipH="1">
            <a:off x="-2878981" y="7684188"/>
            <a:ext cx="5757961" cy="3094904"/>
          </a:xfrm>
          <a:custGeom>
            <a:avLst/>
            <a:gdLst/>
            <a:ahLst/>
            <a:cxnLst/>
            <a:rect l="l" t="t" r="r" b="b"/>
            <a:pathLst>
              <a:path w="5757961" h="3094904">
                <a:moveTo>
                  <a:pt x="5757962" y="0"/>
                </a:moveTo>
                <a:lnTo>
                  <a:pt x="0" y="0"/>
                </a:lnTo>
                <a:lnTo>
                  <a:pt x="0" y="3094905"/>
                </a:lnTo>
                <a:lnTo>
                  <a:pt x="5757962" y="3094905"/>
                </a:lnTo>
                <a:lnTo>
                  <a:pt x="5757962"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flipH="1">
            <a:off x="3015633" y="9762569"/>
            <a:ext cx="5134930" cy="4069432"/>
          </a:xfrm>
          <a:custGeom>
            <a:avLst/>
            <a:gdLst/>
            <a:ahLst/>
            <a:cxnLst/>
            <a:rect l="l" t="t" r="r" b="b"/>
            <a:pathLst>
              <a:path w="5134930" h="4069432">
                <a:moveTo>
                  <a:pt x="5134931" y="0"/>
                </a:moveTo>
                <a:lnTo>
                  <a:pt x="0" y="0"/>
                </a:lnTo>
                <a:lnTo>
                  <a:pt x="0" y="4069432"/>
                </a:lnTo>
                <a:lnTo>
                  <a:pt x="5134931" y="4069432"/>
                </a:lnTo>
                <a:lnTo>
                  <a:pt x="5134931"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p:cNvSpPr/>
          <p:nvPr/>
        </p:nvSpPr>
        <p:spPr>
          <a:xfrm rot="135991" flipH="1">
            <a:off x="8923426" y="9875216"/>
            <a:ext cx="5757961" cy="3094904"/>
          </a:xfrm>
          <a:custGeom>
            <a:avLst/>
            <a:gdLst/>
            <a:ahLst/>
            <a:cxnLst/>
            <a:rect l="l" t="t" r="r" b="b"/>
            <a:pathLst>
              <a:path w="5757961" h="3094904">
                <a:moveTo>
                  <a:pt x="5757961" y="0"/>
                </a:moveTo>
                <a:lnTo>
                  <a:pt x="0" y="0"/>
                </a:lnTo>
                <a:lnTo>
                  <a:pt x="0" y="3094904"/>
                </a:lnTo>
                <a:lnTo>
                  <a:pt x="5757961" y="3094904"/>
                </a:lnTo>
                <a:lnTo>
                  <a:pt x="5757961"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p:cNvSpPr/>
          <p:nvPr/>
        </p:nvSpPr>
        <p:spPr>
          <a:xfrm>
            <a:off x="6342527" y="-2739139"/>
            <a:ext cx="3616073" cy="3566352"/>
          </a:xfrm>
          <a:custGeom>
            <a:avLst/>
            <a:gdLst/>
            <a:ahLst/>
            <a:cxnLst/>
            <a:rect l="l" t="t" r="r" b="b"/>
            <a:pathLst>
              <a:path w="3616073" h="3566352">
                <a:moveTo>
                  <a:pt x="0" y="0"/>
                </a:moveTo>
                <a:lnTo>
                  <a:pt x="3616073" y="0"/>
                </a:lnTo>
                <a:lnTo>
                  <a:pt x="3616073" y="3566353"/>
                </a:lnTo>
                <a:lnTo>
                  <a:pt x="0" y="35663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TextBox 3"/>
          <p:cNvSpPr txBox="1"/>
          <p:nvPr/>
        </p:nvSpPr>
        <p:spPr>
          <a:xfrm>
            <a:off x="781050" y="2936315"/>
            <a:ext cx="8513275" cy="6155531"/>
          </a:xfrm>
          <a:prstGeom prst="rect">
            <a:avLst/>
          </a:prstGeom>
        </p:spPr>
        <p:txBody>
          <a:bodyPr wrap="square" lIns="0" tIns="0" rIns="0" bIns="0" rtlCol="0" anchor="t">
            <a:spAutoFit/>
          </a:bodyPr>
          <a:lstStyle/>
          <a:p>
            <a:r>
              <a:rPr lang="en-US" sz="5000" spc="97">
                <a:solidFill>
                  <a:srgbClr val="FFFFFF"/>
                </a:solidFill>
                <a:latin typeface="Ballpoint"/>
                <a:ea typeface="Ballpoint"/>
                <a:cs typeface="Ballpoint"/>
                <a:sym typeface="Ballpoint"/>
              </a:rPr>
              <a:t>An emotional wheel helps you identify and understand your emotions by categorizing them into different levels of intensity and relatedness. It allows you to pinpoint exactly what you are feeling, and studies show that putting your feelings into words makes them easier to manage and cope with. </a:t>
            </a:r>
          </a:p>
        </p:txBody>
      </p:sp>
      <p:sp>
        <p:nvSpPr>
          <p:cNvPr id="4" name="TextBox 4"/>
          <p:cNvSpPr txBox="1"/>
          <p:nvPr/>
        </p:nvSpPr>
        <p:spPr>
          <a:xfrm>
            <a:off x="1028700" y="1114425"/>
            <a:ext cx="16230600" cy="1154162"/>
          </a:xfrm>
          <a:prstGeom prst="rect">
            <a:avLst/>
          </a:prstGeom>
        </p:spPr>
        <p:txBody>
          <a:bodyPr lIns="0" tIns="0" rIns="0" bIns="0" rtlCol="0" anchor="t">
            <a:spAutoFit/>
          </a:bodyPr>
          <a:lstStyle/>
          <a:p>
            <a:pPr algn="ctr">
              <a:lnSpc>
                <a:spcPts val="8999"/>
              </a:lnSpc>
            </a:pPr>
            <a:r>
              <a:rPr lang="en-US" sz="9999" spc="499">
                <a:solidFill>
                  <a:srgbClr val="FFFFFF"/>
                </a:solidFill>
                <a:latin typeface="Ballpoint"/>
                <a:ea typeface="Ballpoint"/>
                <a:cs typeface="Ballpoint"/>
                <a:sym typeface="Ballpoint"/>
              </a:rPr>
              <a:t>EMOTIONAL WHEEL</a:t>
            </a:r>
          </a:p>
        </p:txBody>
      </p:sp>
      <p:pic>
        <p:nvPicPr>
          <p:cNvPr id="14" name="Picture 13">
            <a:extLst>
              <a:ext uri="{FF2B5EF4-FFF2-40B4-BE49-F238E27FC236}">
                <a16:creationId xmlns:a16="http://schemas.microsoft.com/office/drawing/2014/main" id="{FE50C168-2EF1-51F7-3F5A-1F54A80FD562}"/>
              </a:ext>
            </a:extLst>
          </p:cNvPr>
          <p:cNvPicPr>
            <a:picLocks noChangeAspect="1"/>
          </p:cNvPicPr>
          <p:nvPr/>
        </p:nvPicPr>
        <p:blipFill>
          <a:blip r:embed="rId3"/>
          <a:srcRect l="6236" t="3221" r="1479" b="2246"/>
          <a:stretch>
            <a:fillRect/>
          </a:stretch>
        </p:blipFill>
        <p:spPr>
          <a:xfrm>
            <a:off x="9829800" y="2440036"/>
            <a:ext cx="7148088" cy="7148088"/>
          </a:xfrm>
          <a:prstGeom prst="ellipse">
            <a:avLst/>
          </a:prstGeom>
          <a:ln w="57150">
            <a:solidFill>
              <a:srgbClr val="9CD8FA"/>
            </a:solidFill>
          </a:ln>
        </p:spPr>
      </p:pic>
      <p:sp>
        <p:nvSpPr>
          <p:cNvPr id="15" name="Freeform 10">
            <a:extLst>
              <a:ext uri="{FF2B5EF4-FFF2-40B4-BE49-F238E27FC236}">
                <a16:creationId xmlns:a16="http://schemas.microsoft.com/office/drawing/2014/main" id="{82DF3843-3EF8-C650-8819-C1A1CD1A714B}"/>
              </a:ext>
            </a:extLst>
          </p:cNvPr>
          <p:cNvSpPr/>
          <p:nvPr/>
        </p:nvSpPr>
        <p:spPr>
          <a:xfrm rot="20066578" flipH="1">
            <a:off x="-2017992" y="-446873"/>
            <a:ext cx="5062609" cy="3122597"/>
          </a:xfrm>
          <a:custGeom>
            <a:avLst/>
            <a:gdLst/>
            <a:ahLst/>
            <a:cxnLst/>
            <a:rect l="l" t="t" r="r" b="b"/>
            <a:pathLst>
              <a:path w="5684878" h="3659640">
                <a:moveTo>
                  <a:pt x="0" y="0"/>
                </a:moveTo>
                <a:lnTo>
                  <a:pt x="5684878" y="0"/>
                </a:lnTo>
                <a:lnTo>
                  <a:pt x="5684878" y="3659641"/>
                </a:lnTo>
                <a:lnTo>
                  <a:pt x="0" y="36596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11">
            <a:extLst>
              <a:ext uri="{FF2B5EF4-FFF2-40B4-BE49-F238E27FC236}">
                <a16:creationId xmlns:a16="http://schemas.microsoft.com/office/drawing/2014/main" id="{6995FCA6-FA7F-86D2-E3CA-D5ADBB536924}"/>
              </a:ext>
            </a:extLst>
          </p:cNvPr>
          <p:cNvSpPr/>
          <p:nvPr/>
        </p:nvSpPr>
        <p:spPr>
          <a:xfrm rot="1449023">
            <a:off x="14470917" y="-677851"/>
            <a:ext cx="5018496" cy="3230656"/>
          </a:xfrm>
          <a:custGeom>
            <a:avLst/>
            <a:gdLst/>
            <a:ahLst/>
            <a:cxnLst/>
            <a:rect l="l" t="t" r="r" b="b"/>
            <a:pathLst>
              <a:path w="5018496" h="3230656">
                <a:moveTo>
                  <a:pt x="0" y="0"/>
                </a:moveTo>
                <a:lnTo>
                  <a:pt x="5018496" y="0"/>
                </a:lnTo>
                <a:lnTo>
                  <a:pt x="5018496" y="3230656"/>
                </a:lnTo>
                <a:lnTo>
                  <a:pt x="0" y="32306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5" name="TextBox 5"/>
          <p:cNvSpPr txBox="1"/>
          <p:nvPr/>
        </p:nvSpPr>
        <p:spPr>
          <a:xfrm>
            <a:off x="2309832" y="278530"/>
            <a:ext cx="13584513" cy="3744615"/>
          </a:xfrm>
          <a:prstGeom prst="rect">
            <a:avLst/>
          </a:prstGeom>
        </p:spPr>
        <p:txBody>
          <a:bodyPr wrap="square" lIns="0" tIns="0" rIns="0" bIns="0" rtlCol="0" anchor="t">
            <a:spAutoFit/>
          </a:bodyPr>
          <a:lstStyle/>
          <a:p>
            <a:pPr marL="0" lvl="0" indent="0" algn="ctr">
              <a:lnSpc>
                <a:spcPts val="14581"/>
              </a:lnSpc>
            </a:pPr>
            <a:r>
              <a:rPr lang="en-US" sz="10000" b="1">
                <a:solidFill>
                  <a:srgbClr val="FFFFFF"/>
                </a:solidFill>
                <a:latin typeface="One Little Font Bold"/>
                <a:ea typeface="One Little Font Bold"/>
                <a:cs typeface="One Little Font Bold"/>
                <a:sym typeface="One Little Font Bold"/>
              </a:rPr>
              <a:t>CHARACTERICTICS OF STRONG SELF-AWARENESS</a:t>
            </a:r>
          </a:p>
        </p:txBody>
      </p:sp>
      <p:sp>
        <p:nvSpPr>
          <p:cNvPr id="6" name="Freeform 6"/>
          <p:cNvSpPr/>
          <p:nvPr/>
        </p:nvSpPr>
        <p:spPr>
          <a:xfrm rot="6511463">
            <a:off x="15665785" y="676042"/>
            <a:ext cx="1460986" cy="1330826"/>
          </a:xfrm>
          <a:custGeom>
            <a:avLst/>
            <a:gdLst/>
            <a:ahLst/>
            <a:cxnLst/>
            <a:rect l="l" t="t" r="r" b="b"/>
            <a:pathLst>
              <a:path w="1460986" h="1330826">
                <a:moveTo>
                  <a:pt x="0" y="0"/>
                </a:moveTo>
                <a:lnTo>
                  <a:pt x="1460987" y="0"/>
                </a:lnTo>
                <a:lnTo>
                  <a:pt x="1460987" y="1330826"/>
                </a:lnTo>
                <a:lnTo>
                  <a:pt x="0" y="13308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p:cNvSpPr/>
          <p:nvPr/>
        </p:nvSpPr>
        <p:spPr>
          <a:xfrm rot="7407152">
            <a:off x="15191403" y="7927092"/>
            <a:ext cx="4135793" cy="2662417"/>
          </a:xfrm>
          <a:custGeom>
            <a:avLst/>
            <a:gdLst/>
            <a:ahLst/>
            <a:cxnLst/>
            <a:rect l="l" t="t" r="r" b="b"/>
            <a:pathLst>
              <a:path w="4135793" h="2662417">
                <a:moveTo>
                  <a:pt x="0" y="0"/>
                </a:moveTo>
                <a:lnTo>
                  <a:pt x="4135794" y="0"/>
                </a:lnTo>
                <a:lnTo>
                  <a:pt x="4135794" y="2662416"/>
                </a:lnTo>
                <a:lnTo>
                  <a:pt x="0" y="26624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Freeform 13"/>
          <p:cNvSpPr/>
          <p:nvPr/>
        </p:nvSpPr>
        <p:spPr>
          <a:xfrm rot="3753229">
            <a:off x="-330212" y="-731170"/>
            <a:ext cx="3182474" cy="4397891"/>
          </a:xfrm>
          <a:custGeom>
            <a:avLst/>
            <a:gdLst/>
            <a:ahLst/>
            <a:cxnLst/>
            <a:rect l="l" t="t" r="r" b="b"/>
            <a:pathLst>
              <a:path w="3182474" h="4397891">
                <a:moveTo>
                  <a:pt x="0" y="0"/>
                </a:moveTo>
                <a:lnTo>
                  <a:pt x="3182474" y="0"/>
                </a:lnTo>
                <a:lnTo>
                  <a:pt x="3182474" y="4397891"/>
                </a:lnTo>
                <a:lnTo>
                  <a:pt x="0" y="439789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 name="Freeform 9">
            <a:extLst>
              <a:ext uri="{FF2B5EF4-FFF2-40B4-BE49-F238E27FC236}">
                <a16:creationId xmlns:a16="http://schemas.microsoft.com/office/drawing/2014/main" id="{15344DE3-7B2B-E881-3146-A55BCF6F7EE5}"/>
              </a:ext>
            </a:extLst>
          </p:cNvPr>
          <p:cNvSpPr/>
          <p:nvPr/>
        </p:nvSpPr>
        <p:spPr>
          <a:xfrm>
            <a:off x="5867400" y="4152853"/>
            <a:ext cx="6440141" cy="5629666"/>
          </a:xfrm>
          <a:custGeom>
            <a:avLst/>
            <a:gdLst/>
            <a:ahLst/>
            <a:cxnLst/>
            <a:rect l="l" t="t" r="r" b="b"/>
            <a:pathLst>
              <a:path w="6440141" h="5629666">
                <a:moveTo>
                  <a:pt x="0" y="0"/>
                </a:moveTo>
                <a:lnTo>
                  <a:pt x="6440141" y="0"/>
                </a:lnTo>
                <a:lnTo>
                  <a:pt x="6440141" y="5629666"/>
                </a:lnTo>
                <a:lnTo>
                  <a:pt x="0" y="5629666"/>
                </a:lnTo>
                <a:lnTo>
                  <a:pt x="0" y="0"/>
                </a:lnTo>
                <a:close/>
              </a:path>
            </a:pathLst>
          </a:custGeom>
          <a:blipFill>
            <a:blip r:embed="rId9"/>
            <a:stretch>
              <a:fillRect l="-5736" r="-2708"/>
            </a:stretch>
          </a:blipFill>
        </p:spPr>
        <p:txBody>
          <a:bodyPr/>
          <a:lstStyle/>
          <a:p>
            <a:endParaRPr lang="en-US"/>
          </a:p>
        </p:txBody>
      </p:sp>
      <p:sp>
        <p:nvSpPr>
          <p:cNvPr id="14" name="TextBox 11">
            <a:extLst>
              <a:ext uri="{FF2B5EF4-FFF2-40B4-BE49-F238E27FC236}">
                <a16:creationId xmlns:a16="http://schemas.microsoft.com/office/drawing/2014/main" id="{79A82987-ED1C-2979-DFE7-2D13007A76BA}"/>
              </a:ext>
            </a:extLst>
          </p:cNvPr>
          <p:cNvSpPr txBox="1"/>
          <p:nvPr/>
        </p:nvSpPr>
        <p:spPr>
          <a:xfrm>
            <a:off x="6209101" y="5027024"/>
            <a:ext cx="5785973" cy="4431983"/>
          </a:xfrm>
          <a:prstGeom prst="rect">
            <a:avLst/>
          </a:prstGeom>
        </p:spPr>
        <p:txBody>
          <a:bodyPr wrap="square" lIns="0" tIns="0" rIns="0" bIns="0" rtlCol="0" anchor="t">
            <a:spAutoFit/>
          </a:bodyPr>
          <a:lstStyle/>
          <a:p>
            <a:pPr marL="685800" lvl="0" indent="-685800">
              <a:buFont typeface="Arial" panose="020B0604020202020204" pitchFamily="34" charset="0"/>
              <a:buChar char="•"/>
            </a:pPr>
            <a:r>
              <a:rPr lang="en-US" sz="3200" b="1">
                <a:solidFill>
                  <a:srgbClr val="000000"/>
                </a:solidFill>
                <a:latin typeface="One Little Font" panose="020B0604020202020204" charset="0"/>
                <a:ea typeface="One Little Font Bold"/>
                <a:cs typeface="One Little Font Bold"/>
                <a:sym typeface="One Little Font Bold"/>
              </a:rPr>
              <a:t>Recognizes personal strengths and limitations</a:t>
            </a:r>
          </a:p>
          <a:p>
            <a:pPr marL="685800" lvl="0" indent="-685800">
              <a:buFont typeface="Arial" panose="020B0604020202020204" pitchFamily="34" charset="0"/>
              <a:buChar char="•"/>
            </a:pPr>
            <a:r>
              <a:rPr lang="en-US" sz="3200" b="1">
                <a:solidFill>
                  <a:srgbClr val="000000"/>
                </a:solidFill>
                <a:latin typeface="One Little Font" panose="020B0604020202020204" charset="0"/>
                <a:ea typeface="One Little Font Bold"/>
                <a:cs typeface="One Little Font Bold"/>
                <a:sym typeface="One Little Font Bold"/>
              </a:rPr>
              <a:t>Open to new information and experiences</a:t>
            </a:r>
          </a:p>
          <a:p>
            <a:pPr marL="685800" lvl="0" indent="-685800">
              <a:buFont typeface="Arial" panose="020B0604020202020204" pitchFamily="34" charset="0"/>
              <a:buChar char="•"/>
            </a:pPr>
            <a:r>
              <a:rPr lang="en-US" sz="3200" b="1">
                <a:solidFill>
                  <a:srgbClr val="000000"/>
                </a:solidFill>
                <a:latin typeface="One Little Font" panose="020B0604020202020204" charset="0"/>
                <a:ea typeface="One Little Font Bold"/>
                <a:cs typeface="One Little Font Bold"/>
                <a:sym typeface="One Little Font Bold"/>
              </a:rPr>
              <a:t>Learns from interactions with others</a:t>
            </a:r>
          </a:p>
          <a:p>
            <a:pPr marL="685800" lvl="0" indent="-685800">
              <a:buFont typeface="Arial" panose="020B0604020202020204" pitchFamily="34" charset="0"/>
              <a:buChar char="•"/>
            </a:pPr>
            <a:r>
              <a:rPr lang="en-US" sz="3200" b="1">
                <a:solidFill>
                  <a:srgbClr val="000000"/>
                </a:solidFill>
                <a:latin typeface="One Little Font" panose="020B0604020202020204" charset="0"/>
                <a:ea typeface="One Little Font Bold"/>
                <a:cs typeface="One Little Font Bold"/>
                <a:sym typeface="One Little Font Bold"/>
              </a:rPr>
              <a:t>Possesses a good sense of humor and confidence</a:t>
            </a:r>
          </a:p>
          <a:p>
            <a:pPr marL="685800" lvl="0" indent="-685800">
              <a:buFont typeface="Arial" panose="020B0604020202020204" pitchFamily="34" charset="0"/>
              <a:buChar char="•"/>
            </a:pPr>
            <a:endParaRPr lang="en-US" sz="3200" b="1">
              <a:solidFill>
                <a:srgbClr val="000000"/>
              </a:solidFill>
              <a:latin typeface="One Little Font" panose="020B0604020202020204" charset="0"/>
              <a:ea typeface="One Little Font Bold"/>
              <a:cs typeface="One Little Font Bold"/>
              <a:sym typeface="One Little Font Bo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9F2585-ED76-F31D-270F-DB9DC9B0EE3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143EA4C-0485-6411-3D64-EFB2252748E6}"/>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4" name="TextBox 4">
            <a:extLst>
              <a:ext uri="{FF2B5EF4-FFF2-40B4-BE49-F238E27FC236}">
                <a16:creationId xmlns:a16="http://schemas.microsoft.com/office/drawing/2014/main" id="{41FAFF80-04CC-2EE2-E5D9-CF9D7D30BD54}"/>
              </a:ext>
            </a:extLst>
          </p:cNvPr>
          <p:cNvSpPr txBox="1"/>
          <p:nvPr/>
        </p:nvSpPr>
        <p:spPr>
          <a:xfrm>
            <a:off x="755899" y="1114425"/>
            <a:ext cx="16678369" cy="1154162"/>
          </a:xfrm>
          <a:prstGeom prst="rect">
            <a:avLst/>
          </a:prstGeom>
        </p:spPr>
        <p:txBody>
          <a:bodyPr lIns="0" tIns="0" rIns="0" bIns="0" rtlCol="0" anchor="t">
            <a:spAutoFit/>
          </a:bodyPr>
          <a:lstStyle/>
          <a:p>
            <a:pPr algn="ctr">
              <a:lnSpc>
                <a:spcPts val="8999"/>
              </a:lnSpc>
            </a:pPr>
            <a:r>
              <a:rPr lang="en-US" sz="9999" spc="499">
                <a:solidFill>
                  <a:srgbClr val="FFFFFF"/>
                </a:solidFill>
                <a:latin typeface="Ballpoint"/>
                <a:ea typeface="Ballpoint"/>
                <a:cs typeface="Ballpoint"/>
                <a:sym typeface="Ballpoint"/>
              </a:rPr>
              <a:t>HOW TO IMPROVE SELF-AWARENESS</a:t>
            </a:r>
          </a:p>
        </p:txBody>
      </p:sp>
      <p:grpSp>
        <p:nvGrpSpPr>
          <p:cNvPr id="11" name="Group 11">
            <a:extLst>
              <a:ext uri="{FF2B5EF4-FFF2-40B4-BE49-F238E27FC236}">
                <a16:creationId xmlns:a16="http://schemas.microsoft.com/office/drawing/2014/main" id="{22D4EF3D-DCA9-98A4-8376-6243DC752A8B}"/>
              </a:ext>
            </a:extLst>
          </p:cNvPr>
          <p:cNvGrpSpPr/>
          <p:nvPr/>
        </p:nvGrpSpPr>
        <p:grpSpPr>
          <a:xfrm>
            <a:off x="952693" y="3467100"/>
            <a:ext cx="4624900" cy="1872116"/>
            <a:chOff x="0" y="0"/>
            <a:chExt cx="6166533" cy="5525347"/>
          </a:xfrm>
        </p:grpSpPr>
        <p:sp>
          <p:nvSpPr>
            <p:cNvPr id="12" name="Freeform 12">
              <a:extLst>
                <a:ext uri="{FF2B5EF4-FFF2-40B4-BE49-F238E27FC236}">
                  <a16:creationId xmlns:a16="http://schemas.microsoft.com/office/drawing/2014/main" id="{D00F26A4-3E60-EF5E-866C-64E406C7E630}"/>
                </a:ext>
              </a:extLst>
            </p:cNvPr>
            <p:cNvSpPr/>
            <p:nvPr/>
          </p:nvSpPr>
          <p:spPr>
            <a:xfrm>
              <a:off x="0" y="0"/>
              <a:ext cx="788047" cy="5486400"/>
            </a:xfrm>
            <a:custGeom>
              <a:avLst/>
              <a:gdLst/>
              <a:ahLst/>
              <a:cxnLst/>
              <a:rect l="l" t="t" r="r" b="b"/>
              <a:pathLst>
                <a:path w="788047" h="5486400">
                  <a:moveTo>
                    <a:pt x="0" y="0"/>
                  </a:moveTo>
                  <a:lnTo>
                    <a:pt x="788047" y="0"/>
                  </a:lnTo>
                  <a:lnTo>
                    <a:pt x="788047" y="5486400"/>
                  </a:lnTo>
                  <a:lnTo>
                    <a:pt x="0" y="5486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a:extLst>
                <a:ext uri="{FF2B5EF4-FFF2-40B4-BE49-F238E27FC236}">
                  <a16:creationId xmlns:a16="http://schemas.microsoft.com/office/drawing/2014/main" id="{1DA7FB7F-3145-41F8-1277-A60E96BBF98E}"/>
                </a:ext>
              </a:extLst>
            </p:cNvPr>
            <p:cNvSpPr/>
            <p:nvPr/>
          </p:nvSpPr>
          <p:spPr>
            <a:xfrm flipH="1">
              <a:off x="5378486" y="38947"/>
              <a:ext cx="788047" cy="5486400"/>
            </a:xfrm>
            <a:custGeom>
              <a:avLst/>
              <a:gdLst/>
              <a:ahLst/>
              <a:cxnLst/>
              <a:rect l="l" t="t" r="r" b="b"/>
              <a:pathLst>
                <a:path w="788047" h="5486400">
                  <a:moveTo>
                    <a:pt x="788047" y="0"/>
                  </a:moveTo>
                  <a:lnTo>
                    <a:pt x="0" y="0"/>
                  </a:lnTo>
                  <a:lnTo>
                    <a:pt x="0" y="5486400"/>
                  </a:lnTo>
                  <a:lnTo>
                    <a:pt x="788047" y="5486400"/>
                  </a:lnTo>
                  <a:lnTo>
                    <a:pt x="78804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14" name="TextBox 14">
            <a:extLst>
              <a:ext uri="{FF2B5EF4-FFF2-40B4-BE49-F238E27FC236}">
                <a16:creationId xmlns:a16="http://schemas.microsoft.com/office/drawing/2014/main" id="{2A21FEC0-5859-08E7-F59F-C836D12524A4}"/>
              </a:ext>
            </a:extLst>
          </p:cNvPr>
          <p:cNvSpPr txBox="1"/>
          <p:nvPr/>
        </p:nvSpPr>
        <p:spPr>
          <a:xfrm>
            <a:off x="1543728" y="3645012"/>
            <a:ext cx="3348038" cy="1282402"/>
          </a:xfrm>
          <a:prstGeom prst="rect">
            <a:avLst/>
          </a:prstGeom>
        </p:spPr>
        <p:txBody>
          <a:bodyPr lIns="0" tIns="0" rIns="0" bIns="0" rtlCol="0" anchor="t">
            <a:spAutoFit/>
          </a:bodyPr>
          <a:lstStyle/>
          <a:p>
            <a:pPr algn="ctr">
              <a:lnSpc>
                <a:spcPts val="4950"/>
              </a:lnSpc>
            </a:pPr>
            <a:r>
              <a:rPr lang="en-US" sz="4500" spc="405">
                <a:solidFill>
                  <a:srgbClr val="FFFFFF"/>
                </a:solidFill>
                <a:latin typeface="Ballpoint"/>
                <a:ea typeface="Ballpoint"/>
                <a:cs typeface="Ballpoint"/>
                <a:sym typeface="Ballpoint"/>
              </a:rPr>
              <a:t>ASK FOR FEEDBACK</a:t>
            </a:r>
          </a:p>
        </p:txBody>
      </p:sp>
      <p:sp>
        <p:nvSpPr>
          <p:cNvPr id="15" name="TextBox 15">
            <a:extLst>
              <a:ext uri="{FF2B5EF4-FFF2-40B4-BE49-F238E27FC236}">
                <a16:creationId xmlns:a16="http://schemas.microsoft.com/office/drawing/2014/main" id="{A454AAA8-7D00-8E5F-F9F6-6186C087FC4D}"/>
              </a:ext>
            </a:extLst>
          </p:cNvPr>
          <p:cNvSpPr txBox="1"/>
          <p:nvPr/>
        </p:nvSpPr>
        <p:spPr>
          <a:xfrm>
            <a:off x="7455727" y="3800085"/>
            <a:ext cx="3348038" cy="1282402"/>
          </a:xfrm>
          <a:prstGeom prst="rect">
            <a:avLst/>
          </a:prstGeom>
        </p:spPr>
        <p:txBody>
          <a:bodyPr lIns="0" tIns="0" rIns="0" bIns="0" rtlCol="0" anchor="t">
            <a:spAutoFit/>
          </a:bodyPr>
          <a:lstStyle/>
          <a:p>
            <a:pPr algn="ctr">
              <a:lnSpc>
                <a:spcPts val="4950"/>
              </a:lnSpc>
            </a:pPr>
            <a:r>
              <a:rPr lang="en-US" sz="4500" spc="405">
                <a:solidFill>
                  <a:srgbClr val="FFFFFF"/>
                </a:solidFill>
                <a:latin typeface="Ballpoint"/>
                <a:ea typeface="Ballpoint"/>
                <a:cs typeface="Ballpoint"/>
                <a:sym typeface="Ballpoint"/>
              </a:rPr>
              <a:t>KEEP A JOURNAL</a:t>
            </a:r>
          </a:p>
        </p:txBody>
      </p:sp>
      <p:sp>
        <p:nvSpPr>
          <p:cNvPr id="16" name="TextBox 16">
            <a:extLst>
              <a:ext uri="{FF2B5EF4-FFF2-40B4-BE49-F238E27FC236}">
                <a16:creationId xmlns:a16="http://schemas.microsoft.com/office/drawing/2014/main" id="{A53EACDB-920E-7522-6DD1-88F6ED881FD8}"/>
              </a:ext>
            </a:extLst>
          </p:cNvPr>
          <p:cNvSpPr txBox="1"/>
          <p:nvPr/>
        </p:nvSpPr>
        <p:spPr>
          <a:xfrm>
            <a:off x="13457095" y="3736213"/>
            <a:ext cx="3348038" cy="1282402"/>
          </a:xfrm>
          <a:prstGeom prst="rect">
            <a:avLst/>
          </a:prstGeom>
        </p:spPr>
        <p:txBody>
          <a:bodyPr lIns="0" tIns="0" rIns="0" bIns="0" rtlCol="0" anchor="t">
            <a:spAutoFit/>
          </a:bodyPr>
          <a:lstStyle/>
          <a:p>
            <a:pPr algn="ctr">
              <a:lnSpc>
                <a:spcPts val="4950"/>
              </a:lnSpc>
            </a:pPr>
            <a:r>
              <a:rPr lang="en-US" sz="4500" spc="405">
                <a:solidFill>
                  <a:srgbClr val="FFFFFF"/>
                </a:solidFill>
                <a:latin typeface="Ballpoint"/>
                <a:ea typeface="Ballpoint"/>
                <a:cs typeface="Ballpoint"/>
                <a:sym typeface="Ballpoint"/>
              </a:rPr>
              <a:t>PAY ATTENTION TO THOUGHTS </a:t>
            </a:r>
          </a:p>
        </p:txBody>
      </p:sp>
      <p:grpSp>
        <p:nvGrpSpPr>
          <p:cNvPr id="20" name="Group 11">
            <a:extLst>
              <a:ext uri="{FF2B5EF4-FFF2-40B4-BE49-F238E27FC236}">
                <a16:creationId xmlns:a16="http://schemas.microsoft.com/office/drawing/2014/main" id="{B1685860-9E0B-209C-57B2-066FDBEC4F64}"/>
              </a:ext>
            </a:extLst>
          </p:cNvPr>
          <p:cNvGrpSpPr/>
          <p:nvPr/>
        </p:nvGrpSpPr>
        <p:grpSpPr>
          <a:xfrm>
            <a:off x="6741287" y="3486150"/>
            <a:ext cx="4624900" cy="1872116"/>
            <a:chOff x="0" y="0"/>
            <a:chExt cx="6166533" cy="5525347"/>
          </a:xfrm>
        </p:grpSpPr>
        <p:sp>
          <p:nvSpPr>
            <p:cNvPr id="21" name="Freeform 12">
              <a:extLst>
                <a:ext uri="{FF2B5EF4-FFF2-40B4-BE49-F238E27FC236}">
                  <a16:creationId xmlns:a16="http://schemas.microsoft.com/office/drawing/2014/main" id="{0927EC7F-ADCB-A442-0CB9-AFDAFC8DDCAF}"/>
                </a:ext>
              </a:extLst>
            </p:cNvPr>
            <p:cNvSpPr/>
            <p:nvPr/>
          </p:nvSpPr>
          <p:spPr>
            <a:xfrm>
              <a:off x="0" y="0"/>
              <a:ext cx="788047" cy="5486400"/>
            </a:xfrm>
            <a:custGeom>
              <a:avLst/>
              <a:gdLst/>
              <a:ahLst/>
              <a:cxnLst/>
              <a:rect l="l" t="t" r="r" b="b"/>
              <a:pathLst>
                <a:path w="788047" h="5486400">
                  <a:moveTo>
                    <a:pt x="0" y="0"/>
                  </a:moveTo>
                  <a:lnTo>
                    <a:pt x="788047" y="0"/>
                  </a:lnTo>
                  <a:lnTo>
                    <a:pt x="788047" y="5486400"/>
                  </a:lnTo>
                  <a:lnTo>
                    <a:pt x="0" y="5486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2" name="Freeform 13">
              <a:extLst>
                <a:ext uri="{FF2B5EF4-FFF2-40B4-BE49-F238E27FC236}">
                  <a16:creationId xmlns:a16="http://schemas.microsoft.com/office/drawing/2014/main" id="{809CEDBF-8B5C-DDD3-48A9-0B0D83AFD93E}"/>
                </a:ext>
              </a:extLst>
            </p:cNvPr>
            <p:cNvSpPr/>
            <p:nvPr/>
          </p:nvSpPr>
          <p:spPr>
            <a:xfrm flipH="1">
              <a:off x="5378486" y="38947"/>
              <a:ext cx="788047" cy="5486400"/>
            </a:xfrm>
            <a:custGeom>
              <a:avLst/>
              <a:gdLst/>
              <a:ahLst/>
              <a:cxnLst/>
              <a:rect l="l" t="t" r="r" b="b"/>
              <a:pathLst>
                <a:path w="788047" h="5486400">
                  <a:moveTo>
                    <a:pt x="788047" y="0"/>
                  </a:moveTo>
                  <a:lnTo>
                    <a:pt x="0" y="0"/>
                  </a:lnTo>
                  <a:lnTo>
                    <a:pt x="0" y="5486400"/>
                  </a:lnTo>
                  <a:lnTo>
                    <a:pt x="788047" y="5486400"/>
                  </a:lnTo>
                  <a:lnTo>
                    <a:pt x="78804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23" name="Group 11">
            <a:extLst>
              <a:ext uri="{FF2B5EF4-FFF2-40B4-BE49-F238E27FC236}">
                <a16:creationId xmlns:a16="http://schemas.microsoft.com/office/drawing/2014/main" id="{9AD3EF7E-4A8A-3180-B3F9-7706D78DF362}"/>
              </a:ext>
            </a:extLst>
          </p:cNvPr>
          <p:cNvGrpSpPr/>
          <p:nvPr/>
        </p:nvGrpSpPr>
        <p:grpSpPr>
          <a:xfrm>
            <a:off x="12790318" y="3486150"/>
            <a:ext cx="4624900" cy="1872116"/>
            <a:chOff x="0" y="0"/>
            <a:chExt cx="6166533" cy="5525347"/>
          </a:xfrm>
        </p:grpSpPr>
        <p:sp>
          <p:nvSpPr>
            <p:cNvPr id="24" name="Freeform 12">
              <a:extLst>
                <a:ext uri="{FF2B5EF4-FFF2-40B4-BE49-F238E27FC236}">
                  <a16:creationId xmlns:a16="http://schemas.microsoft.com/office/drawing/2014/main" id="{58BF8CC0-86CC-FB8F-8AFA-7D1985C8C731}"/>
                </a:ext>
              </a:extLst>
            </p:cNvPr>
            <p:cNvSpPr/>
            <p:nvPr/>
          </p:nvSpPr>
          <p:spPr>
            <a:xfrm>
              <a:off x="0" y="0"/>
              <a:ext cx="788047" cy="5486400"/>
            </a:xfrm>
            <a:custGeom>
              <a:avLst/>
              <a:gdLst/>
              <a:ahLst/>
              <a:cxnLst/>
              <a:rect l="l" t="t" r="r" b="b"/>
              <a:pathLst>
                <a:path w="788047" h="5486400">
                  <a:moveTo>
                    <a:pt x="0" y="0"/>
                  </a:moveTo>
                  <a:lnTo>
                    <a:pt x="788047" y="0"/>
                  </a:lnTo>
                  <a:lnTo>
                    <a:pt x="788047" y="5486400"/>
                  </a:lnTo>
                  <a:lnTo>
                    <a:pt x="0" y="5486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5" name="Freeform 13">
              <a:extLst>
                <a:ext uri="{FF2B5EF4-FFF2-40B4-BE49-F238E27FC236}">
                  <a16:creationId xmlns:a16="http://schemas.microsoft.com/office/drawing/2014/main" id="{9F800F34-28B9-A01A-E844-CD36B9D1FFEB}"/>
                </a:ext>
              </a:extLst>
            </p:cNvPr>
            <p:cNvSpPr/>
            <p:nvPr/>
          </p:nvSpPr>
          <p:spPr>
            <a:xfrm flipH="1">
              <a:off x="5378486" y="38947"/>
              <a:ext cx="788047" cy="5486400"/>
            </a:xfrm>
            <a:custGeom>
              <a:avLst/>
              <a:gdLst/>
              <a:ahLst/>
              <a:cxnLst/>
              <a:rect l="l" t="t" r="r" b="b"/>
              <a:pathLst>
                <a:path w="788047" h="5486400">
                  <a:moveTo>
                    <a:pt x="788047" y="0"/>
                  </a:moveTo>
                  <a:lnTo>
                    <a:pt x="0" y="0"/>
                  </a:lnTo>
                  <a:lnTo>
                    <a:pt x="0" y="5486400"/>
                  </a:lnTo>
                  <a:lnTo>
                    <a:pt x="788047" y="5486400"/>
                  </a:lnTo>
                  <a:lnTo>
                    <a:pt x="78804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26" name="Group 11">
            <a:extLst>
              <a:ext uri="{FF2B5EF4-FFF2-40B4-BE49-F238E27FC236}">
                <a16:creationId xmlns:a16="http://schemas.microsoft.com/office/drawing/2014/main" id="{ADE94D68-7C94-4E08-2481-D20F46CEEF0F}"/>
              </a:ext>
            </a:extLst>
          </p:cNvPr>
          <p:cNvGrpSpPr/>
          <p:nvPr/>
        </p:nvGrpSpPr>
        <p:grpSpPr>
          <a:xfrm>
            <a:off x="952693" y="5812543"/>
            <a:ext cx="4624900" cy="1872116"/>
            <a:chOff x="0" y="0"/>
            <a:chExt cx="6166533" cy="5525347"/>
          </a:xfrm>
        </p:grpSpPr>
        <p:sp>
          <p:nvSpPr>
            <p:cNvPr id="27" name="Freeform 12">
              <a:extLst>
                <a:ext uri="{FF2B5EF4-FFF2-40B4-BE49-F238E27FC236}">
                  <a16:creationId xmlns:a16="http://schemas.microsoft.com/office/drawing/2014/main" id="{107C336A-201E-5261-D014-7DC71B52EFB7}"/>
                </a:ext>
              </a:extLst>
            </p:cNvPr>
            <p:cNvSpPr/>
            <p:nvPr/>
          </p:nvSpPr>
          <p:spPr>
            <a:xfrm>
              <a:off x="0" y="0"/>
              <a:ext cx="788047" cy="5486400"/>
            </a:xfrm>
            <a:custGeom>
              <a:avLst/>
              <a:gdLst/>
              <a:ahLst/>
              <a:cxnLst/>
              <a:rect l="l" t="t" r="r" b="b"/>
              <a:pathLst>
                <a:path w="788047" h="5486400">
                  <a:moveTo>
                    <a:pt x="0" y="0"/>
                  </a:moveTo>
                  <a:lnTo>
                    <a:pt x="788047" y="0"/>
                  </a:lnTo>
                  <a:lnTo>
                    <a:pt x="788047" y="5486400"/>
                  </a:lnTo>
                  <a:lnTo>
                    <a:pt x="0" y="5486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8" name="Freeform 13">
              <a:extLst>
                <a:ext uri="{FF2B5EF4-FFF2-40B4-BE49-F238E27FC236}">
                  <a16:creationId xmlns:a16="http://schemas.microsoft.com/office/drawing/2014/main" id="{5468A912-A7F2-6827-3BBE-18B6014CC39E}"/>
                </a:ext>
              </a:extLst>
            </p:cNvPr>
            <p:cNvSpPr/>
            <p:nvPr/>
          </p:nvSpPr>
          <p:spPr>
            <a:xfrm flipH="1">
              <a:off x="5378486" y="38947"/>
              <a:ext cx="788047" cy="5486400"/>
            </a:xfrm>
            <a:custGeom>
              <a:avLst/>
              <a:gdLst/>
              <a:ahLst/>
              <a:cxnLst/>
              <a:rect l="l" t="t" r="r" b="b"/>
              <a:pathLst>
                <a:path w="788047" h="5486400">
                  <a:moveTo>
                    <a:pt x="788047" y="0"/>
                  </a:moveTo>
                  <a:lnTo>
                    <a:pt x="0" y="0"/>
                  </a:lnTo>
                  <a:lnTo>
                    <a:pt x="0" y="5486400"/>
                  </a:lnTo>
                  <a:lnTo>
                    <a:pt x="788047" y="5486400"/>
                  </a:lnTo>
                  <a:lnTo>
                    <a:pt x="78804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29" name="TextBox 14">
            <a:extLst>
              <a:ext uri="{FF2B5EF4-FFF2-40B4-BE49-F238E27FC236}">
                <a16:creationId xmlns:a16="http://schemas.microsoft.com/office/drawing/2014/main" id="{B84D7CF6-E8ED-8229-3738-884BFAFAD730}"/>
              </a:ext>
            </a:extLst>
          </p:cNvPr>
          <p:cNvSpPr txBox="1"/>
          <p:nvPr/>
        </p:nvSpPr>
        <p:spPr>
          <a:xfrm>
            <a:off x="1600649" y="6081656"/>
            <a:ext cx="3348038" cy="1282402"/>
          </a:xfrm>
          <a:prstGeom prst="rect">
            <a:avLst/>
          </a:prstGeom>
        </p:spPr>
        <p:txBody>
          <a:bodyPr lIns="0" tIns="0" rIns="0" bIns="0" rtlCol="0" anchor="t">
            <a:spAutoFit/>
          </a:bodyPr>
          <a:lstStyle/>
          <a:p>
            <a:pPr algn="ctr">
              <a:lnSpc>
                <a:spcPts val="4950"/>
              </a:lnSpc>
            </a:pPr>
            <a:r>
              <a:rPr lang="en-US" sz="4500" spc="405">
                <a:solidFill>
                  <a:srgbClr val="FFFFFF"/>
                </a:solidFill>
                <a:latin typeface="Ballpoint"/>
                <a:ea typeface="Ballpoint"/>
                <a:cs typeface="Ballpoint"/>
                <a:sym typeface="Ballpoint"/>
              </a:rPr>
              <a:t>REFLECT ON EXPERIENCES</a:t>
            </a:r>
          </a:p>
        </p:txBody>
      </p:sp>
      <p:sp>
        <p:nvSpPr>
          <p:cNvPr id="30" name="TextBox 15">
            <a:extLst>
              <a:ext uri="{FF2B5EF4-FFF2-40B4-BE49-F238E27FC236}">
                <a16:creationId xmlns:a16="http://schemas.microsoft.com/office/drawing/2014/main" id="{8E0366FD-52B3-8964-7626-1DD972038659}"/>
              </a:ext>
            </a:extLst>
          </p:cNvPr>
          <p:cNvSpPr txBox="1"/>
          <p:nvPr/>
        </p:nvSpPr>
        <p:spPr>
          <a:xfrm>
            <a:off x="7274600" y="6130303"/>
            <a:ext cx="3640965" cy="1282402"/>
          </a:xfrm>
          <a:prstGeom prst="rect">
            <a:avLst/>
          </a:prstGeom>
        </p:spPr>
        <p:txBody>
          <a:bodyPr wrap="square" lIns="0" tIns="0" rIns="0" bIns="0" rtlCol="0" anchor="t">
            <a:spAutoFit/>
          </a:bodyPr>
          <a:lstStyle/>
          <a:p>
            <a:pPr algn="ctr">
              <a:lnSpc>
                <a:spcPts val="4950"/>
              </a:lnSpc>
            </a:pPr>
            <a:r>
              <a:rPr lang="en-US" sz="4500" spc="405">
                <a:solidFill>
                  <a:srgbClr val="FFFFFF"/>
                </a:solidFill>
                <a:latin typeface="Ballpoint"/>
                <a:ea typeface="Ballpoint"/>
                <a:cs typeface="Ballpoint"/>
                <a:sym typeface="Ballpoint"/>
              </a:rPr>
              <a:t>BUILD A GROWTH MINDSET</a:t>
            </a:r>
          </a:p>
        </p:txBody>
      </p:sp>
      <p:sp>
        <p:nvSpPr>
          <p:cNvPr id="31" name="TextBox 16">
            <a:extLst>
              <a:ext uri="{FF2B5EF4-FFF2-40B4-BE49-F238E27FC236}">
                <a16:creationId xmlns:a16="http://schemas.microsoft.com/office/drawing/2014/main" id="{A3A6B06C-B17B-61E7-CD61-0CA3DDF58282}"/>
              </a:ext>
            </a:extLst>
          </p:cNvPr>
          <p:cNvSpPr txBox="1"/>
          <p:nvPr/>
        </p:nvSpPr>
        <p:spPr>
          <a:xfrm>
            <a:off x="13457095" y="6081656"/>
            <a:ext cx="3348038" cy="1282402"/>
          </a:xfrm>
          <a:prstGeom prst="rect">
            <a:avLst/>
          </a:prstGeom>
        </p:spPr>
        <p:txBody>
          <a:bodyPr lIns="0" tIns="0" rIns="0" bIns="0" rtlCol="0" anchor="t">
            <a:spAutoFit/>
          </a:bodyPr>
          <a:lstStyle/>
          <a:p>
            <a:pPr algn="ctr">
              <a:lnSpc>
                <a:spcPts val="4950"/>
              </a:lnSpc>
            </a:pPr>
            <a:r>
              <a:rPr lang="en-US" sz="4500" spc="405">
                <a:solidFill>
                  <a:srgbClr val="FFFFFF"/>
                </a:solidFill>
                <a:latin typeface="Ballpoint"/>
                <a:ea typeface="Ballpoint"/>
                <a:cs typeface="Ballpoint"/>
                <a:sym typeface="Ballpoint"/>
              </a:rPr>
              <a:t>USE POSITIVE SELF-TALK</a:t>
            </a:r>
          </a:p>
        </p:txBody>
      </p:sp>
      <p:grpSp>
        <p:nvGrpSpPr>
          <p:cNvPr id="32" name="Group 11">
            <a:extLst>
              <a:ext uri="{FF2B5EF4-FFF2-40B4-BE49-F238E27FC236}">
                <a16:creationId xmlns:a16="http://schemas.microsoft.com/office/drawing/2014/main" id="{278AAA9C-0C7B-0870-F211-A382C924FF27}"/>
              </a:ext>
            </a:extLst>
          </p:cNvPr>
          <p:cNvGrpSpPr/>
          <p:nvPr/>
        </p:nvGrpSpPr>
        <p:grpSpPr>
          <a:xfrm>
            <a:off x="6741287" y="5831593"/>
            <a:ext cx="4624900" cy="1872116"/>
            <a:chOff x="0" y="0"/>
            <a:chExt cx="6166533" cy="5525347"/>
          </a:xfrm>
        </p:grpSpPr>
        <p:sp>
          <p:nvSpPr>
            <p:cNvPr id="33" name="Freeform 12">
              <a:extLst>
                <a:ext uri="{FF2B5EF4-FFF2-40B4-BE49-F238E27FC236}">
                  <a16:creationId xmlns:a16="http://schemas.microsoft.com/office/drawing/2014/main" id="{5EC3CB5C-02FC-21B4-B13D-7DFDE56C6B57}"/>
                </a:ext>
              </a:extLst>
            </p:cNvPr>
            <p:cNvSpPr/>
            <p:nvPr/>
          </p:nvSpPr>
          <p:spPr>
            <a:xfrm>
              <a:off x="0" y="0"/>
              <a:ext cx="788047" cy="5486400"/>
            </a:xfrm>
            <a:custGeom>
              <a:avLst/>
              <a:gdLst/>
              <a:ahLst/>
              <a:cxnLst/>
              <a:rect l="l" t="t" r="r" b="b"/>
              <a:pathLst>
                <a:path w="788047" h="5486400">
                  <a:moveTo>
                    <a:pt x="0" y="0"/>
                  </a:moveTo>
                  <a:lnTo>
                    <a:pt x="788047" y="0"/>
                  </a:lnTo>
                  <a:lnTo>
                    <a:pt x="788047" y="5486400"/>
                  </a:lnTo>
                  <a:lnTo>
                    <a:pt x="0" y="5486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4" name="Freeform 13">
              <a:extLst>
                <a:ext uri="{FF2B5EF4-FFF2-40B4-BE49-F238E27FC236}">
                  <a16:creationId xmlns:a16="http://schemas.microsoft.com/office/drawing/2014/main" id="{CE0EF024-217C-B784-7FC8-104DC81F1F42}"/>
                </a:ext>
              </a:extLst>
            </p:cNvPr>
            <p:cNvSpPr/>
            <p:nvPr/>
          </p:nvSpPr>
          <p:spPr>
            <a:xfrm flipH="1">
              <a:off x="5378486" y="38947"/>
              <a:ext cx="788047" cy="5486400"/>
            </a:xfrm>
            <a:custGeom>
              <a:avLst/>
              <a:gdLst/>
              <a:ahLst/>
              <a:cxnLst/>
              <a:rect l="l" t="t" r="r" b="b"/>
              <a:pathLst>
                <a:path w="788047" h="5486400">
                  <a:moveTo>
                    <a:pt x="788047" y="0"/>
                  </a:moveTo>
                  <a:lnTo>
                    <a:pt x="0" y="0"/>
                  </a:lnTo>
                  <a:lnTo>
                    <a:pt x="0" y="5486400"/>
                  </a:lnTo>
                  <a:lnTo>
                    <a:pt x="788047" y="5486400"/>
                  </a:lnTo>
                  <a:lnTo>
                    <a:pt x="78804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35" name="Group 11">
            <a:extLst>
              <a:ext uri="{FF2B5EF4-FFF2-40B4-BE49-F238E27FC236}">
                <a16:creationId xmlns:a16="http://schemas.microsoft.com/office/drawing/2014/main" id="{A43BAD6A-7C25-803C-ABF8-5732F77CD9E5}"/>
              </a:ext>
            </a:extLst>
          </p:cNvPr>
          <p:cNvGrpSpPr/>
          <p:nvPr/>
        </p:nvGrpSpPr>
        <p:grpSpPr>
          <a:xfrm>
            <a:off x="12790318" y="5831593"/>
            <a:ext cx="4624900" cy="1872116"/>
            <a:chOff x="0" y="0"/>
            <a:chExt cx="6166533" cy="5525347"/>
          </a:xfrm>
        </p:grpSpPr>
        <p:sp>
          <p:nvSpPr>
            <p:cNvPr id="36" name="Freeform 12">
              <a:extLst>
                <a:ext uri="{FF2B5EF4-FFF2-40B4-BE49-F238E27FC236}">
                  <a16:creationId xmlns:a16="http://schemas.microsoft.com/office/drawing/2014/main" id="{2BC817C0-6AC1-43CC-3692-CE5D15B28E02}"/>
                </a:ext>
              </a:extLst>
            </p:cNvPr>
            <p:cNvSpPr/>
            <p:nvPr/>
          </p:nvSpPr>
          <p:spPr>
            <a:xfrm>
              <a:off x="0" y="0"/>
              <a:ext cx="788047" cy="5486400"/>
            </a:xfrm>
            <a:custGeom>
              <a:avLst/>
              <a:gdLst/>
              <a:ahLst/>
              <a:cxnLst/>
              <a:rect l="l" t="t" r="r" b="b"/>
              <a:pathLst>
                <a:path w="788047" h="5486400">
                  <a:moveTo>
                    <a:pt x="0" y="0"/>
                  </a:moveTo>
                  <a:lnTo>
                    <a:pt x="788047" y="0"/>
                  </a:lnTo>
                  <a:lnTo>
                    <a:pt x="788047" y="5486400"/>
                  </a:lnTo>
                  <a:lnTo>
                    <a:pt x="0" y="5486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7" name="Freeform 13">
              <a:extLst>
                <a:ext uri="{FF2B5EF4-FFF2-40B4-BE49-F238E27FC236}">
                  <a16:creationId xmlns:a16="http://schemas.microsoft.com/office/drawing/2014/main" id="{64B52EC7-0FF3-DB2E-F2A4-C82FCEC7A0EA}"/>
                </a:ext>
              </a:extLst>
            </p:cNvPr>
            <p:cNvSpPr/>
            <p:nvPr/>
          </p:nvSpPr>
          <p:spPr>
            <a:xfrm flipH="1">
              <a:off x="5378486" y="38947"/>
              <a:ext cx="788047" cy="5486400"/>
            </a:xfrm>
            <a:custGeom>
              <a:avLst/>
              <a:gdLst/>
              <a:ahLst/>
              <a:cxnLst/>
              <a:rect l="l" t="t" r="r" b="b"/>
              <a:pathLst>
                <a:path w="788047" h="5486400">
                  <a:moveTo>
                    <a:pt x="788047" y="0"/>
                  </a:moveTo>
                  <a:lnTo>
                    <a:pt x="0" y="0"/>
                  </a:lnTo>
                  <a:lnTo>
                    <a:pt x="0" y="5486400"/>
                  </a:lnTo>
                  <a:lnTo>
                    <a:pt x="788047" y="5486400"/>
                  </a:lnTo>
                  <a:lnTo>
                    <a:pt x="78804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Tree>
    <p:extLst>
      <p:ext uri="{BB962C8B-B14F-4D97-AF65-F5344CB8AC3E}">
        <p14:creationId xmlns:p14="http://schemas.microsoft.com/office/powerpoint/2010/main" val="14012932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grpSp>
        <p:nvGrpSpPr>
          <p:cNvPr id="3" name="Group 3"/>
          <p:cNvGrpSpPr/>
          <p:nvPr/>
        </p:nvGrpSpPr>
        <p:grpSpPr>
          <a:xfrm>
            <a:off x="409317" y="1704573"/>
            <a:ext cx="7886104" cy="5115327"/>
            <a:chOff x="0" y="0"/>
            <a:chExt cx="10514805" cy="6820436"/>
          </a:xfrm>
        </p:grpSpPr>
        <p:sp>
          <p:nvSpPr>
            <p:cNvPr id="4" name="Freeform 4"/>
            <p:cNvSpPr/>
            <p:nvPr/>
          </p:nvSpPr>
          <p:spPr>
            <a:xfrm rot="-581043">
              <a:off x="372094" y="784365"/>
              <a:ext cx="9770617" cy="5251707"/>
            </a:xfrm>
            <a:custGeom>
              <a:avLst/>
              <a:gdLst/>
              <a:ahLst/>
              <a:cxnLst/>
              <a:rect l="l" t="t" r="r" b="b"/>
              <a:pathLst>
                <a:path w="9770617" h="5251707">
                  <a:moveTo>
                    <a:pt x="0" y="0"/>
                  </a:moveTo>
                  <a:lnTo>
                    <a:pt x="9770617" y="0"/>
                  </a:lnTo>
                  <a:lnTo>
                    <a:pt x="9770617" y="5251707"/>
                  </a:lnTo>
                  <a:lnTo>
                    <a:pt x="0" y="52517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5"/>
            <p:cNvSpPr txBox="1"/>
            <p:nvPr/>
          </p:nvSpPr>
          <p:spPr>
            <a:xfrm rot="-887820">
              <a:off x="959297" y="2049082"/>
              <a:ext cx="8162884" cy="1933574"/>
            </a:xfrm>
            <a:prstGeom prst="rect">
              <a:avLst/>
            </a:prstGeom>
          </p:spPr>
          <p:txBody>
            <a:bodyPr lIns="0" tIns="0" rIns="0" bIns="0" rtlCol="0" anchor="t">
              <a:spAutoFit/>
            </a:bodyPr>
            <a:lstStyle/>
            <a:p>
              <a:pPr algn="ctr">
                <a:lnSpc>
                  <a:spcPts val="8999"/>
                </a:lnSpc>
              </a:pPr>
              <a:r>
                <a:rPr lang="en-US" sz="9999" spc="499">
                  <a:solidFill>
                    <a:srgbClr val="FFFFFF"/>
                  </a:solidFill>
                  <a:latin typeface="Ballpoint"/>
                  <a:ea typeface="Ballpoint"/>
                  <a:cs typeface="Ballpoint"/>
                  <a:sym typeface="Ballpoint"/>
                </a:rPr>
                <a:t>EMPATHY</a:t>
              </a:r>
            </a:p>
          </p:txBody>
        </p:sp>
      </p:grpSp>
      <p:sp>
        <p:nvSpPr>
          <p:cNvPr id="6" name="Freeform 6"/>
          <p:cNvSpPr/>
          <p:nvPr/>
        </p:nvSpPr>
        <p:spPr>
          <a:xfrm>
            <a:off x="15644406" y="749677"/>
            <a:ext cx="2176008" cy="2374906"/>
          </a:xfrm>
          <a:custGeom>
            <a:avLst/>
            <a:gdLst/>
            <a:ahLst/>
            <a:cxnLst/>
            <a:rect l="l" t="t" r="r" b="b"/>
            <a:pathLst>
              <a:path w="2176008" h="2374906">
                <a:moveTo>
                  <a:pt x="0" y="0"/>
                </a:moveTo>
                <a:lnTo>
                  <a:pt x="2176007" y="0"/>
                </a:lnTo>
                <a:lnTo>
                  <a:pt x="2176007" y="2374906"/>
                </a:lnTo>
                <a:lnTo>
                  <a:pt x="0" y="23749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rot="-1303806">
            <a:off x="237012" y="5896211"/>
            <a:ext cx="780717" cy="2960065"/>
          </a:xfrm>
          <a:custGeom>
            <a:avLst/>
            <a:gdLst/>
            <a:ahLst/>
            <a:cxnLst/>
            <a:rect l="l" t="t" r="r" b="b"/>
            <a:pathLst>
              <a:path w="780717" h="2960065">
                <a:moveTo>
                  <a:pt x="0" y="0"/>
                </a:moveTo>
                <a:lnTo>
                  <a:pt x="780717" y="0"/>
                </a:lnTo>
                <a:lnTo>
                  <a:pt x="780717" y="2960064"/>
                </a:lnTo>
                <a:lnTo>
                  <a:pt x="0" y="29600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rot="5611228">
            <a:off x="1664240" y="7756211"/>
            <a:ext cx="2602308" cy="2700190"/>
          </a:xfrm>
          <a:custGeom>
            <a:avLst/>
            <a:gdLst/>
            <a:ahLst/>
            <a:cxnLst/>
            <a:rect l="l" t="t" r="r" b="b"/>
            <a:pathLst>
              <a:path w="2602308" h="2700190">
                <a:moveTo>
                  <a:pt x="0" y="0"/>
                </a:moveTo>
                <a:lnTo>
                  <a:pt x="2602308" y="0"/>
                </a:lnTo>
                <a:lnTo>
                  <a:pt x="2602308" y="2700190"/>
                </a:lnTo>
                <a:lnTo>
                  <a:pt x="0" y="270019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TextBox 9"/>
          <p:cNvSpPr txBox="1"/>
          <p:nvPr/>
        </p:nvSpPr>
        <p:spPr>
          <a:xfrm>
            <a:off x="8920339" y="3680397"/>
            <a:ext cx="8460686" cy="4352925"/>
          </a:xfrm>
          <a:prstGeom prst="rect">
            <a:avLst/>
          </a:prstGeom>
        </p:spPr>
        <p:txBody>
          <a:bodyPr lIns="0" tIns="0" rIns="0" bIns="0" rtlCol="0" anchor="t">
            <a:spAutoFit/>
          </a:bodyPr>
          <a:lstStyle/>
          <a:p>
            <a:pPr algn="l">
              <a:lnSpc>
                <a:spcPts val="8250"/>
              </a:lnSpc>
            </a:pPr>
            <a:r>
              <a:rPr lang="en-US" sz="7500" spc="202">
                <a:solidFill>
                  <a:srgbClr val="FFFFFF"/>
                </a:solidFill>
                <a:latin typeface="Ballpoint"/>
                <a:ea typeface="Ballpoint"/>
                <a:cs typeface="Ballpoint"/>
                <a:sym typeface="Ballpoint"/>
              </a:rPr>
              <a:t>Understanding and sharing the feelings of others, including recognizing their perspectives and needs. </a:t>
            </a:r>
          </a:p>
        </p:txBody>
      </p:sp>
      <p:sp>
        <p:nvSpPr>
          <p:cNvPr id="10" name="Freeform 10"/>
          <p:cNvSpPr/>
          <p:nvPr/>
        </p:nvSpPr>
        <p:spPr>
          <a:xfrm>
            <a:off x="13182600" y="8864784"/>
            <a:ext cx="2750446" cy="1739657"/>
          </a:xfrm>
          <a:custGeom>
            <a:avLst/>
            <a:gdLst/>
            <a:ahLst/>
            <a:cxnLst/>
            <a:rect l="l" t="t" r="r" b="b"/>
            <a:pathLst>
              <a:path w="2750446" h="1739657">
                <a:moveTo>
                  <a:pt x="0" y="0"/>
                </a:moveTo>
                <a:lnTo>
                  <a:pt x="2750445" y="0"/>
                </a:lnTo>
                <a:lnTo>
                  <a:pt x="2750445" y="1739657"/>
                </a:lnTo>
                <a:lnTo>
                  <a:pt x="0" y="173965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11" name="Group 3">
            <a:extLst>
              <a:ext uri="{FF2B5EF4-FFF2-40B4-BE49-F238E27FC236}">
                <a16:creationId xmlns:a16="http://schemas.microsoft.com/office/drawing/2014/main" id="{8DE39EFD-15FA-78FB-2C5D-4D21EE3A6D95}"/>
              </a:ext>
            </a:extLst>
          </p:cNvPr>
          <p:cNvGrpSpPr/>
          <p:nvPr/>
        </p:nvGrpSpPr>
        <p:grpSpPr>
          <a:xfrm>
            <a:off x="198043" y="204761"/>
            <a:ext cx="2819400" cy="2248218"/>
            <a:chOff x="0" y="0"/>
            <a:chExt cx="2309238" cy="1847391"/>
          </a:xfrm>
        </p:grpSpPr>
        <p:sp>
          <p:nvSpPr>
            <p:cNvPr id="12" name="Freeform 4">
              <a:extLst>
                <a:ext uri="{FF2B5EF4-FFF2-40B4-BE49-F238E27FC236}">
                  <a16:creationId xmlns:a16="http://schemas.microsoft.com/office/drawing/2014/main" id="{B2C6525E-925D-BBCB-A7B8-D83ABF16AC64}"/>
                </a:ext>
              </a:extLst>
            </p:cNvPr>
            <p:cNvSpPr/>
            <p:nvPr/>
          </p:nvSpPr>
          <p:spPr>
            <a:xfrm>
              <a:off x="0" y="0"/>
              <a:ext cx="2309238" cy="1847391"/>
            </a:xfrm>
            <a:custGeom>
              <a:avLst/>
              <a:gdLst/>
              <a:ahLst/>
              <a:cxnLst/>
              <a:rect l="l" t="t" r="r" b="b"/>
              <a:pathLst>
                <a:path w="2309238" h="1847391">
                  <a:moveTo>
                    <a:pt x="0" y="0"/>
                  </a:moveTo>
                  <a:lnTo>
                    <a:pt x="2309238" y="0"/>
                  </a:lnTo>
                  <a:lnTo>
                    <a:pt x="2309238" y="1847391"/>
                  </a:lnTo>
                  <a:lnTo>
                    <a:pt x="0" y="184739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sz="4400"/>
            </a:p>
          </p:txBody>
        </p:sp>
        <p:sp>
          <p:nvSpPr>
            <p:cNvPr id="13" name="TextBox 5">
              <a:extLst>
                <a:ext uri="{FF2B5EF4-FFF2-40B4-BE49-F238E27FC236}">
                  <a16:creationId xmlns:a16="http://schemas.microsoft.com/office/drawing/2014/main" id="{0AC5E047-E490-B476-C5C3-B1D7277B0294}"/>
                </a:ext>
              </a:extLst>
            </p:cNvPr>
            <p:cNvSpPr txBox="1"/>
            <p:nvPr/>
          </p:nvSpPr>
          <p:spPr>
            <a:xfrm>
              <a:off x="176268" y="752952"/>
              <a:ext cx="1845001" cy="995810"/>
            </a:xfrm>
            <a:prstGeom prst="rect">
              <a:avLst/>
            </a:prstGeom>
          </p:spPr>
          <p:txBody>
            <a:bodyPr lIns="0" tIns="0" rIns="0" bIns="0" rtlCol="0" anchor="t">
              <a:spAutoFit/>
            </a:bodyPr>
            <a:lstStyle/>
            <a:p>
              <a:pPr algn="ctr">
                <a:lnSpc>
                  <a:spcPts val="8018"/>
                </a:lnSpc>
              </a:pPr>
              <a:r>
                <a:rPr lang="en-US" sz="11500" spc="378">
                  <a:solidFill>
                    <a:srgbClr val="FFFFFF"/>
                  </a:solidFill>
                  <a:latin typeface="Childos Arabic"/>
                  <a:ea typeface="Childos Arabic"/>
                  <a:cs typeface="Childos Arabic"/>
                  <a:sym typeface="Childos Arabic"/>
                </a:rPr>
                <a:t>03</a:t>
              </a: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3515537" y="682943"/>
            <a:ext cx="11256927" cy="8921115"/>
          </a:xfrm>
          <a:custGeom>
            <a:avLst/>
            <a:gdLst/>
            <a:ahLst/>
            <a:cxnLst/>
            <a:rect l="l" t="t" r="r" b="b"/>
            <a:pathLst>
              <a:path w="11256927" h="8921115">
                <a:moveTo>
                  <a:pt x="0" y="0"/>
                </a:moveTo>
                <a:lnTo>
                  <a:pt x="11256926" y="0"/>
                </a:lnTo>
                <a:lnTo>
                  <a:pt x="11256926" y="8921114"/>
                </a:lnTo>
                <a:lnTo>
                  <a:pt x="0" y="89211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6075343" y="5043723"/>
            <a:ext cx="2661260" cy="2952854"/>
          </a:xfrm>
          <a:custGeom>
            <a:avLst/>
            <a:gdLst/>
            <a:ahLst/>
            <a:cxnLst/>
            <a:rect l="l" t="t" r="r" b="b"/>
            <a:pathLst>
              <a:path w="2661260" h="2952854">
                <a:moveTo>
                  <a:pt x="0" y="0"/>
                </a:moveTo>
                <a:lnTo>
                  <a:pt x="2661260" y="0"/>
                </a:lnTo>
                <a:lnTo>
                  <a:pt x="2661260" y="2952854"/>
                </a:lnTo>
                <a:lnTo>
                  <a:pt x="0" y="29528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rot="-1641097">
            <a:off x="2220023" y="-312516"/>
            <a:ext cx="2031942" cy="2682431"/>
          </a:xfrm>
          <a:custGeom>
            <a:avLst/>
            <a:gdLst/>
            <a:ahLst/>
            <a:cxnLst/>
            <a:rect l="l" t="t" r="r" b="b"/>
            <a:pathLst>
              <a:path w="2031942" h="2682431">
                <a:moveTo>
                  <a:pt x="0" y="0"/>
                </a:moveTo>
                <a:lnTo>
                  <a:pt x="2031942" y="0"/>
                </a:lnTo>
                <a:lnTo>
                  <a:pt x="2031942" y="2682432"/>
                </a:lnTo>
                <a:lnTo>
                  <a:pt x="0" y="268243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rot="-4386753">
            <a:off x="13534804" y="-577465"/>
            <a:ext cx="3390323" cy="3212331"/>
          </a:xfrm>
          <a:custGeom>
            <a:avLst/>
            <a:gdLst/>
            <a:ahLst/>
            <a:cxnLst/>
            <a:rect l="l" t="t" r="r" b="b"/>
            <a:pathLst>
              <a:path w="3390323" h="3212331">
                <a:moveTo>
                  <a:pt x="0" y="0"/>
                </a:moveTo>
                <a:lnTo>
                  <a:pt x="3390322" y="0"/>
                </a:lnTo>
                <a:lnTo>
                  <a:pt x="3390322" y="3212330"/>
                </a:lnTo>
                <a:lnTo>
                  <a:pt x="0" y="321233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rot="-4685807">
            <a:off x="77828" y="2888196"/>
            <a:ext cx="3055755" cy="3259472"/>
          </a:xfrm>
          <a:custGeom>
            <a:avLst/>
            <a:gdLst/>
            <a:ahLst/>
            <a:cxnLst/>
            <a:rect l="l" t="t" r="r" b="b"/>
            <a:pathLst>
              <a:path w="3055755" h="3259472">
                <a:moveTo>
                  <a:pt x="0" y="0"/>
                </a:moveTo>
                <a:lnTo>
                  <a:pt x="3055755" y="0"/>
                </a:lnTo>
                <a:lnTo>
                  <a:pt x="3055755" y="3259472"/>
                </a:lnTo>
                <a:lnTo>
                  <a:pt x="0" y="325947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Freeform 8"/>
          <p:cNvSpPr/>
          <p:nvPr/>
        </p:nvSpPr>
        <p:spPr>
          <a:xfrm>
            <a:off x="-228617" y="7996577"/>
            <a:ext cx="1946000" cy="1931405"/>
          </a:xfrm>
          <a:custGeom>
            <a:avLst/>
            <a:gdLst/>
            <a:ahLst/>
            <a:cxnLst/>
            <a:rect l="l" t="t" r="r" b="b"/>
            <a:pathLst>
              <a:path w="1946000" h="1931405">
                <a:moveTo>
                  <a:pt x="0" y="0"/>
                </a:moveTo>
                <a:lnTo>
                  <a:pt x="1946000" y="0"/>
                </a:lnTo>
                <a:lnTo>
                  <a:pt x="1946000" y="1931405"/>
                </a:lnTo>
                <a:lnTo>
                  <a:pt x="0" y="193140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 name="Freeform 9"/>
          <p:cNvSpPr/>
          <p:nvPr/>
        </p:nvSpPr>
        <p:spPr>
          <a:xfrm rot="5183919" flipH="1">
            <a:off x="13492066" y="6676580"/>
            <a:ext cx="2560796" cy="2639996"/>
          </a:xfrm>
          <a:custGeom>
            <a:avLst/>
            <a:gdLst/>
            <a:ahLst/>
            <a:cxnLst/>
            <a:rect l="l" t="t" r="r" b="b"/>
            <a:pathLst>
              <a:path w="2560796" h="2639996">
                <a:moveTo>
                  <a:pt x="2560795" y="0"/>
                </a:moveTo>
                <a:lnTo>
                  <a:pt x="0" y="0"/>
                </a:lnTo>
                <a:lnTo>
                  <a:pt x="0" y="2639995"/>
                </a:lnTo>
                <a:lnTo>
                  <a:pt x="2560795" y="2639995"/>
                </a:lnTo>
                <a:lnTo>
                  <a:pt x="2560795"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0" name="Freeform 10"/>
          <p:cNvSpPr/>
          <p:nvPr/>
        </p:nvSpPr>
        <p:spPr>
          <a:xfrm rot="-1180212">
            <a:off x="2121890" y="8636887"/>
            <a:ext cx="3010647" cy="1934341"/>
          </a:xfrm>
          <a:custGeom>
            <a:avLst/>
            <a:gdLst/>
            <a:ahLst/>
            <a:cxnLst/>
            <a:rect l="l" t="t" r="r" b="b"/>
            <a:pathLst>
              <a:path w="3010647" h="1934341">
                <a:moveTo>
                  <a:pt x="0" y="0"/>
                </a:moveTo>
                <a:lnTo>
                  <a:pt x="3010647" y="0"/>
                </a:lnTo>
                <a:lnTo>
                  <a:pt x="3010647" y="1934341"/>
                </a:lnTo>
                <a:lnTo>
                  <a:pt x="0" y="193434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1" name="Freeform 11"/>
          <p:cNvSpPr/>
          <p:nvPr/>
        </p:nvSpPr>
        <p:spPr>
          <a:xfrm rot="1767381">
            <a:off x="16358757" y="1718200"/>
            <a:ext cx="691939" cy="2798282"/>
          </a:xfrm>
          <a:custGeom>
            <a:avLst/>
            <a:gdLst/>
            <a:ahLst/>
            <a:cxnLst/>
            <a:rect l="l" t="t" r="r" b="b"/>
            <a:pathLst>
              <a:path w="691939" h="2798282">
                <a:moveTo>
                  <a:pt x="0" y="0"/>
                </a:moveTo>
                <a:lnTo>
                  <a:pt x="691939" y="0"/>
                </a:lnTo>
                <a:lnTo>
                  <a:pt x="691939" y="2798281"/>
                </a:lnTo>
                <a:lnTo>
                  <a:pt x="0" y="279828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2" name="Freeform 12"/>
          <p:cNvSpPr/>
          <p:nvPr/>
        </p:nvSpPr>
        <p:spPr>
          <a:xfrm rot="2951930">
            <a:off x="11380805" y="-965703"/>
            <a:ext cx="1946000" cy="1931405"/>
          </a:xfrm>
          <a:custGeom>
            <a:avLst/>
            <a:gdLst/>
            <a:ahLst/>
            <a:cxnLst/>
            <a:rect l="l" t="t" r="r" b="b"/>
            <a:pathLst>
              <a:path w="1946000" h="1931405">
                <a:moveTo>
                  <a:pt x="0" y="0"/>
                </a:moveTo>
                <a:lnTo>
                  <a:pt x="1946001" y="0"/>
                </a:lnTo>
                <a:lnTo>
                  <a:pt x="1946001" y="1931406"/>
                </a:lnTo>
                <a:lnTo>
                  <a:pt x="0" y="193140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 name="Freeform 13"/>
          <p:cNvSpPr/>
          <p:nvPr/>
        </p:nvSpPr>
        <p:spPr>
          <a:xfrm>
            <a:off x="10360998" y="8004987"/>
            <a:ext cx="3013648" cy="2704749"/>
          </a:xfrm>
          <a:custGeom>
            <a:avLst/>
            <a:gdLst/>
            <a:ahLst/>
            <a:cxnLst/>
            <a:rect l="l" t="t" r="r" b="b"/>
            <a:pathLst>
              <a:path w="3013648" h="2704749">
                <a:moveTo>
                  <a:pt x="0" y="0"/>
                </a:moveTo>
                <a:lnTo>
                  <a:pt x="3013647" y="0"/>
                </a:lnTo>
                <a:lnTo>
                  <a:pt x="3013647" y="2704748"/>
                </a:lnTo>
                <a:lnTo>
                  <a:pt x="0" y="2704748"/>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14" name="Freeform 14"/>
          <p:cNvSpPr/>
          <p:nvPr/>
        </p:nvSpPr>
        <p:spPr>
          <a:xfrm>
            <a:off x="16170281" y="8962280"/>
            <a:ext cx="3425571" cy="4114800"/>
          </a:xfrm>
          <a:custGeom>
            <a:avLst/>
            <a:gdLst/>
            <a:ahLst/>
            <a:cxnLst/>
            <a:rect l="l" t="t" r="r" b="b"/>
            <a:pathLst>
              <a:path w="3425571" h="4114800">
                <a:moveTo>
                  <a:pt x="0" y="0"/>
                </a:moveTo>
                <a:lnTo>
                  <a:pt x="3425571" y="0"/>
                </a:lnTo>
                <a:lnTo>
                  <a:pt x="3425571" y="4114800"/>
                </a:lnTo>
                <a:lnTo>
                  <a:pt x="0" y="411480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5" name="TextBox 15"/>
          <p:cNvSpPr txBox="1"/>
          <p:nvPr/>
        </p:nvSpPr>
        <p:spPr>
          <a:xfrm>
            <a:off x="4754604" y="2452986"/>
            <a:ext cx="8349836" cy="4466583"/>
          </a:xfrm>
          <a:prstGeom prst="rect">
            <a:avLst/>
          </a:prstGeom>
        </p:spPr>
        <p:txBody>
          <a:bodyPr lIns="0" tIns="0" rIns="0" bIns="0" rtlCol="0" anchor="t">
            <a:spAutoFit/>
          </a:bodyPr>
          <a:lstStyle/>
          <a:p>
            <a:pPr algn="ctr">
              <a:lnSpc>
                <a:spcPts val="8329"/>
              </a:lnSpc>
            </a:pPr>
            <a:r>
              <a:rPr lang="en-US" sz="8499" spc="424">
                <a:solidFill>
                  <a:srgbClr val="FFFFFF"/>
                </a:solidFill>
                <a:latin typeface="Ballpoint"/>
                <a:ea typeface="Ballpoint"/>
                <a:cs typeface="Ballpoint"/>
                <a:sym typeface="Ballpoint"/>
              </a:rPr>
              <a:t>YOU CAN ONLY UNDERSTAND PEOPLE, IF YOU FEEL THEM IN YOURSELF</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3DB13-8EB1-EE57-14E8-C481F20F160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94A7E89-6536-5B70-0D26-FFE64FD9FA08}"/>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5" name="TextBox 5">
            <a:extLst>
              <a:ext uri="{FF2B5EF4-FFF2-40B4-BE49-F238E27FC236}">
                <a16:creationId xmlns:a16="http://schemas.microsoft.com/office/drawing/2014/main" id="{666380BA-283D-B5B3-8CD8-B408293CB407}"/>
              </a:ext>
            </a:extLst>
          </p:cNvPr>
          <p:cNvSpPr txBox="1"/>
          <p:nvPr/>
        </p:nvSpPr>
        <p:spPr>
          <a:xfrm>
            <a:off x="2309832" y="278530"/>
            <a:ext cx="13584513" cy="3744615"/>
          </a:xfrm>
          <a:prstGeom prst="rect">
            <a:avLst/>
          </a:prstGeom>
        </p:spPr>
        <p:txBody>
          <a:bodyPr wrap="square" lIns="0" tIns="0" rIns="0" bIns="0" rtlCol="0" anchor="t">
            <a:spAutoFit/>
          </a:bodyPr>
          <a:lstStyle/>
          <a:p>
            <a:pPr marL="0" lvl="0" indent="0" algn="ctr">
              <a:lnSpc>
                <a:spcPts val="14581"/>
              </a:lnSpc>
            </a:pPr>
            <a:r>
              <a:rPr lang="en-US" sz="10000" b="1">
                <a:solidFill>
                  <a:srgbClr val="FFFFFF"/>
                </a:solidFill>
                <a:latin typeface="One Little Font Bold"/>
                <a:ea typeface="One Little Font Bold"/>
                <a:cs typeface="One Little Font Bold"/>
                <a:sym typeface="One Little Font Bold"/>
              </a:rPr>
              <a:t>CHARACTERICTICS OF STRONG EMPATHY</a:t>
            </a:r>
          </a:p>
        </p:txBody>
      </p:sp>
      <p:sp>
        <p:nvSpPr>
          <p:cNvPr id="6" name="Freeform 6">
            <a:extLst>
              <a:ext uri="{FF2B5EF4-FFF2-40B4-BE49-F238E27FC236}">
                <a16:creationId xmlns:a16="http://schemas.microsoft.com/office/drawing/2014/main" id="{805D3278-821F-E72E-EB50-216E7061ADA2}"/>
              </a:ext>
            </a:extLst>
          </p:cNvPr>
          <p:cNvSpPr/>
          <p:nvPr/>
        </p:nvSpPr>
        <p:spPr>
          <a:xfrm rot="6511463">
            <a:off x="15665785" y="676042"/>
            <a:ext cx="1460986" cy="1330826"/>
          </a:xfrm>
          <a:custGeom>
            <a:avLst/>
            <a:gdLst/>
            <a:ahLst/>
            <a:cxnLst/>
            <a:rect l="l" t="t" r="r" b="b"/>
            <a:pathLst>
              <a:path w="1460986" h="1330826">
                <a:moveTo>
                  <a:pt x="0" y="0"/>
                </a:moveTo>
                <a:lnTo>
                  <a:pt x="1460987" y="0"/>
                </a:lnTo>
                <a:lnTo>
                  <a:pt x="1460987" y="1330826"/>
                </a:lnTo>
                <a:lnTo>
                  <a:pt x="0" y="13308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a:extLst>
              <a:ext uri="{FF2B5EF4-FFF2-40B4-BE49-F238E27FC236}">
                <a16:creationId xmlns:a16="http://schemas.microsoft.com/office/drawing/2014/main" id="{4CAD44FE-B856-A903-11CA-30BF8BFECDE9}"/>
              </a:ext>
            </a:extLst>
          </p:cNvPr>
          <p:cNvSpPr/>
          <p:nvPr/>
        </p:nvSpPr>
        <p:spPr>
          <a:xfrm rot="7407152">
            <a:off x="15191403" y="7927092"/>
            <a:ext cx="4135793" cy="2662417"/>
          </a:xfrm>
          <a:custGeom>
            <a:avLst/>
            <a:gdLst/>
            <a:ahLst/>
            <a:cxnLst/>
            <a:rect l="l" t="t" r="r" b="b"/>
            <a:pathLst>
              <a:path w="4135793" h="2662417">
                <a:moveTo>
                  <a:pt x="0" y="0"/>
                </a:moveTo>
                <a:lnTo>
                  <a:pt x="4135794" y="0"/>
                </a:lnTo>
                <a:lnTo>
                  <a:pt x="4135794" y="2662416"/>
                </a:lnTo>
                <a:lnTo>
                  <a:pt x="0" y="26624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Freeform 13">
            <a:extLst>
              <a:ext uri="{FF2B5EF4-FFF2-40B4-BE49-F238E27FC236}">
                <a16:creationId xmlns:a16="http://schemas.microsoft.com/office/drawing/2014/main" id="{7AA373B2-5756-9E88-572C-2B8F956F66A8}"/>
              </a:ext>
            </a:extLst>
          </p:cNvPr>
          <p:cNvSpPr/>
          <p:nvPr/>
        </p:nvSpPr>
        <p:spPr>
          <a:xfrm rot="3753229">
            <a:off x="-330212" y="-731170"/>
            <a:ext cx="3182474" cy="4397891"/>
          </a:xfrm>
          <a:custGeom>
            <a:avLst/>
            <a:gdLst/>
            <a:ahLst/>
            <a:cxnLst/>
            <a:rect l="l" t="t" r="r" b="b"/>
            <a:pathLst>
              <a:path w="3182474" h="4397891">
                <a:moveTo>
                  <a:pt x="0" y="0"/>
                </a:moveTo>
                <a:lnTo>
                  <a:pt x="3182474" y="0"/>
                </a:lnTo>
                <a:lnTo>
                  <a:pt x="3182474" y="4397891"/>
                </a:lnTo>
                <a:lnTo>
                  <a:pt x="0" y="439789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 name="Freeform 9">
            <a:extLst>
              <a:ext uri="{FF2B5EF4-FFF2-40B4-BE49-F238E27FC236}">
                <a16:creationId xmlns:a16="http://schemas.microsoft.com/office/drawing/2014/main" id="{9AA745B4-3608-7488-0F02-0FD029C85EE7}"/>
              </a:ext>
            </a:extLst>
          </p:cNvPr>
          <p:cNvSpPr/>
          <p:nvPr/>
        </p:nvSpPr>
        <p:spPr>
          <a:xfrm>
            <a:off x="5867400" y="4152853"/>
            <a:ext cx="6440141" cy="5629666"/>
          </a:xfrm>
          <a:custGeom>
            <a:avLst/>
            <a:gdLst/>
            <a:ahLst/>
            <a:cxnLst/>
            <a:rect l="l" t="t" r="r" b="b"/>
            <a:pathLst>
              <a:path w="6440141" h="5629666">
                <a:moveTo>
                  <a:pt x="0" y="0"/>
                </a:moveTo>
                <a:lnTo>
                  <a:pt x="6440141" y="0"/>
                </a:lnTo>
                <a:lnTo>
                  <a:pt x="6440141" y="5629666"/>
                </a:lnTo>
                <a:lnTo>
                  <a:pt x="0" y="5629666"/>
                </a:lnTo>
                <a:lnTo>
                  <a:pt x="0" y="0"/>
                </a:lnTo>
                <a:close/>
              </a:path>
            </a:pathLst>
          </a:custGeom>
          <a:blipFill>
            <a:blip r:embed="rId9"/>
            <a:stretch>
              <a:fillRect l="-5736" r="-2708"/>
            </a:stretch>
          </a:blipFill>
        </p:spPr>
        <p:txBody>
          <a:bodyPr/>
          <a:lstStyle/>
          <a:p>
            <a:endParaRPr lang="en-US"/>
          </a:p>
        </p:txBody>
      </p:sp>
      <p:sp>
        <p:nvSpPr>
          <p:cNvPr id="14" name="TextBox 11">
            <a:extLst>
              <a:ext uri="{FF2B5EF4-FFF2-40B4-BE49-F238E27FC236}">
                <a16:creationId xmlns:a16="http://schemas.microsoft.com/office/drawing/2014/main" id="{36D49530-5C08-CCE9-6127-7A8EBD9022DC}"/>
              </a:ext>
            </a:extLst>
          </p:cNvPr>
          <p:cNvSpPr txBox="1"/>
          <p:nvPr/>
        </p:nvSpPr>
        <p:spPr>
          <a:xfrm>
            <a:off x="6328729" y="5185302"/>
            <a:ext cx="5630541" cy="3939540"/>
          </a:xfrm>
          <a:prstGeom prst="rect">
            <a:avLst/>
          </a:prstGeom>
        </p:spPr>
        <p:txBody>
          <a:bodyPr wrap="square" lIns="0" tIns="0" rIns="0" bIns="0" rtlCol="0" anchor="t">
            <a:spAutoFit/>
          </a:bodyPr>
          <a:lstStyle/>
          <a:p>
            <a:pPr marL="685800" lvl="0" indent="-685800">
              <a:buFont typeface="Arial" panose="020B0604020202020204" pitchFamily="34" charset="0"/>
              <a:buChar char="•"/>
            </a:pPr>
            <a:r>
              <a:rPr lang="en-US" sz="3200" b="1">
                <a:solidFill>
                  <a:srgbClr val="000000"/>
                </a:solidFill>
                <a:latin typeface="One Little Font" panose="020B0604020202020204" charset="0"/>
                <a:ea typeface="One Little Font Bold"/>
                <a:cs typeface="One Little Font Bold"/>
                <a:sym typeface="One Little Font Bold"/>
              </a:rPr>
              <a:t>Senses who possesses power in a relationship</a:t>
            </a:r>
          </a:p>
          <a:p>
            <a:pPr marL="685800" lvl="0" indent="-685800">
              <a:buFont typeface="Arial" panose="020B0604020202020204" pitchFamily="34" charset="0"/>
              <a:buChar char="•"/>
            </a:pPr>
            <a:r>
              <a:rPr lang="en-US" sz="3200" b="1">
                <a:solidFill>
                  <a:srgbClr val="000000"/>
                </a:solidFill>
                <a:latin typeface="One Little Font" panose="020B0604020202020204" charset="0"/>
                <a:ea typeface="One Little Font Bold"/>
                <a:cs typeface="One Little Font Bold"/>
                <a:sym typeface="One Little Font Bold"/>
              </a:rPr>
              <a:t>Understands impacts of a person’s feelings and behaviors</a:t>
            </a:r>
          </a:p>
          <a:p>
            <a:pPr marL="685800" lvl="0" indent="-685800">
              <a:buFont typeface="Arial" panose="020B0604020202020204" pitchFamily="34" charset="0"/>
              <a:buChar char="•"/>
            </a:pPr>
            <a:r>
              <a:rPr lang="en-US" sz="3200" b="1">
                <a:solidFill>
                  <a:srgbClr val="000000"/>
                </a:solidFill>
                <a:latin typeface="One Little Font" panose="020B0604020202020204" charset="0"/>
                <a:ea typeface="One Little Font Bold"/>
                <a:cs typeface="One Little Font Bold"/>
                <a:sym typeface="One Little Font Bold"/>
              </a:rPr>
              <a:t>Interpret situations that hinge on power dynamics</a:t>
            </a:r>
          </a:p>
          <a:p>
            <a:pPr marL="685800" lvl="0" indent="-685800">
              <a:buFont typeface="Arial" panose="020B0604020202020204" pitchFamily="34" charset="0"/>
              <a:buChar char="•"/>
            </a:pPr>
            <a:endParaRPr lang="en-US" sz="3200" b="1">
              <a:solidFill>
                <a:srgbClr val="000000"/>
              </a:solidFill>
              <a:latin typeface="One Little Font" panose="020B0604020202020204" charset="0"/>
              <a:ea typeface="One Little Font Bold"/>
              <a:cs typeface="One Little Font Bold"/>
              <a:sym typeface="One Little Font Bold"/>
            </a:endParaRPr>
          </a:p>
        </p:txBody>
      </p:sp>
    </p:spTree>
    <p:extLst>
      <p:ext uri="{BB962C8B-B14F-4D97-AF65-F5344CB8AC3E}">
        <p14:creationId xmlns:p14="http://schemas.microsoft.com/office/powerpoint/2010/main" val="9002200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CE80DD-B56C-6B1F-EA51-8DC99741AD0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B06FE54-E183-C40D-4069-08D0C353672E}"/>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4" name="TextBox 4">
            <a:extLst>
              <a:ext uri="{FF2B5EF4-FFF2-40B4-BE49-F238E27FC236}">
                <a16:creationId xmlns:a16="http://schemas.microsoft.com/office/drawing/2014/main" id="{C6CF9967-C70C-2BBA-EC18-5F90B56485A5}"/>
              </a:ext>
            </a:extLst>
          </p:cNvPr>
          <p:cNvSpPr txBox="1"/>
          <p:nvPr/>
        </p:nvSpPr>
        <p:spPr>
          <a:xfrm>
            <a:off x="755899" y="1114425"/>
            <a:ext cx="16678369" cy="1154162"/>
          </a:xfrm>
          <a:prstGeom prst="rect">
            <a:avLst/>
          </a:prstGeom>
        </p:spPr>
        <p:txBody>
          <a:bodyPr lIns="0" tIns="0" rIns="0" bIns="0" rtlCol="0" anchor="t">
            <a:spAutoFit/>
          </a:bodyPr>
          <a:lstStyle/>
          <a:p>
            <a:pPr algn="ctr">
              <a:lnSpc>
                <a:spcPts val="8999"/>
              </a:lnSpc>
            </a:pPr>
            <a:r>
              <a:rPr lang="en-US" sz="9999" spc="499">
                <a:solidFill>
                  <a:srgbClr val="FFFFFF"/>
                </a:solidFill>
                <a:latin typeface="Ballpoint"/>
                <a:ea typeface="Ballpoint"/>
                <a:cs typeface="Ballpoint"/>
                <a:sym typeface="Ballpoint"/>
              </a:rPr>
              <a:t>HOW TO IMPROVE EMPATHY</a:t>
            </a:r>
          </a:p>
        </p:txBody>
      </p:sp>
      <p:grpSp>
        <p:nvGrpSpPr>
          <p:cNvPr id="11" name="Group 11">
            <a:extLst>
              <a:ext uri="{FF2B5EF4-FFF2-40B4-BE49-F238E27FC236}">
                <a16:creationId xmlns:a16="http://schemas.microsoft.com/office/drawing/2014/main" id="{B59EE39D-98F7-BF89-A198-B2FFB93F0502}"/>
              </a:ext>
            </a:extLst>
          </p:cNvPr>
          <p:cNvGrpSpPr/>
          <p:nvPr/>
        </p:nvGrpSpPr>
        <p:grpSpPr>
          <a:xfrm>
            <a:off x="952693" y="3486246"/>
            <a:ext cx="4624900" cy="1872116"/>
            <a:chOff x="0" y="0"/>
            <a:chExt cx="6166533" cy="5525347"/>
          </a:xfrm>
        </p:grpSpPr>
        <p:sp>
          <p:nvSpPr>
            <p:cNvPr id="12" name="Freeform 12">
              <a:extLst>
                <a:ext uri="{FF2B5EF4-FFF2-40B4-BE49-F238E27FC236}">
                  <a16:creationId xmlns:a16="http://schemas.microsoft.com/office/drawing/2014/main" id="{50711845-8273-E4B6-D956-EFD6F4A9E078}"/>
                </a:ext>
              </a:extLst>
            </p:cNvPr>
            <p:cNvSpPr/>
            <p:nvPr/>
          </p:nvSpPr>
          <p:spPr>
            <a:xfrm>
              <a:off x="0" y="0"/>
              <a:ext cx="788047" cy="5486400"/>
            </a:xfrm>
            <a:custGeom>
              <a:avLst/>
              <a:gdLst/>
              <a:ahLst/>
              <a:cxnLst/>
              <a:rect l="l" t="t" r="r" b="b"/>
              <a:pathLst>
                <a:path w="788047" h="5486400">
                  <a:moveTo>
                    <a:pt x="0" y="0"/>
                  </a:moveTo>
                  <a:lnTo>
                    <a:pt x="788047" y="0"/>
                  </a:lnTo>
                  <a:lnTo>
                    <a:pt x="788047" y="5486400"/>
                  </a:lnTo>
                  <a:lnTo>
                    <a:pt x="0" y="5486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a:extLst>
                <a:ext uri="{FF2B5EF4-FFF2-40B4-BE49-F238E27FC236}">
                  <a16:creationId xmlns:a16="http://schemas.microsoft.com/office/drawing/2014/main" id="{7475725E-20D1-22A6-F5E4-9182B3992BB9}"/>
                </a:ext>
              </a:extLst>
            </p:cNvPr>
            <p:cNvSpPr/>
            <p:nvPr/>
          </p:nvSpPr>
          <p:spPr>
            <a:xfrm flipH="1">
              <a:off x="5378486" y="38947"/>
              <a:ext cx="788047" cy="5486400"/>
            </a:xfrm>
            <a:custGeom>
              <a:avLst/>
              <a:gdLst/>
              <a:ahLst/>
              <a:cxnLst/>
              <a:rect l="l" t="t" r="r" b="b"/>
              <a:pathLst>
                <a:path w="788047" h="5486400">
                  <a:moveTo>
                    <a:pt x="788047" y="0"/>
                  </a:moveTo>
                  <a:lnTo>
                    <a:pt x="0" y="0"/>
                  </a:lnTo>
                  <a:lnTo>
                    <a:pt x="0" y="5486400"/>
                  </a:lnTo>
                  <a:lnTo>
                    <a:pt x="788047" y="5486400"/>
                  </a:lnTo>
                  <a:lnTo>
                    <a:pt x="78804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14" name="TextBox 14">
            <a:extLst>
              <a:ext uri="{FF2B5EF4-FFF2-40B4-BE49-F238E27FC236}">
                <a16:creationId xmlns:a16="http://schemas.microsoft.com/office/drawing/2014/main" id="{785EA3C8-C56C-0A31-8691-4798B97690E9}"/>
              </a:ext>
            </a:extLst>
          </p:cNvPr>
          <p:cNvSpPr txBox="1"/>
          <p:nvPr/>
        </p:nvSpPr>
        <p:spPr>
          <a:xfrm>
            <a:off x="1543728" y="3467100"/>
            <a:ext cx="3348038" cy="1923604"/>
          </a:xfrm>
          <a:prstGeom prst="rect">
            <a:avLst/>
          </a:prstGeom>
        </p:spPr>
        <p:txBody>
          <a:bodyPr lIns="0" tIns="0" rIns="0" bIns="0" rtlCol="0" anchor="t">
            <a:spAutoFit/>
          </a:bodyPr>
          <a:lstStyle/>
          <a:p>
            <a:pPr algn="ctr">
              <a:lnSpc>
                <a:spcPts val="4950"/>
              </a:lnSpc>
            </a:pPr>
            <a:r>
              <a:rPr lang="en-US" sz="4500" spc="405">
                <a:solidFill>
                  <a:srgbClr val="FFFFFF"/>
                </a:solidFill>
                <a:latin typeface="Ballpoint"/>
                <a:ea typeface="Ballpoint"/>
                <a:cs typeface="Ballpoint"/>
                <a:sym typeface="Ballpoint"/>
              </a:rPr>
              <a:t>BE WILLING TO SHARE FEELINGS</a:t>
            </a:r>
          </a:p>
        </p:txBody>
      </p:sp>
      <p:sp>
        <p:nvSpPr>
          <p:cNvPr id="15" name="TextBox 15">
            <a:extLst>
              <a:ext uri="{FF2B5EF4-FFF2-40B4-BE49-F238E27FC236}">
                <a16:creationId xmlns:a16="http://schemas.microsoft.com/office/drawing/2014/main" id="{EF208DBA-C197-96EB-9FE0-DF4144483D03}"/>
              </a:ext>
            </a:extLst>
          </p:cNvPr>
          <p:cNvSpPr txBox="1"/>
          <p:nvPr/>
        </p:nvSpPr>
        <p:spPr>
          <a:xfrm>
            <a:off x="7188433" y="3499442"/>
            <a:ext cx="3911134" cy="1923604"/>
          </a:xfrm>
          <a:prstGeom prst="rect">
            <a:avLst/>
          </a:prstGeom>
        </p:spPr>
        <p:txBody>
          <a:bodyPr wrap="square" lIns="0" tIns="0" rIns="0" bIns="0" rtlCol="0" anchor="t">
            <a:spAutoFit/>
          </a:bodyPr>
          <a:lstStyle/>
          <a:p>
            <a:pPr algn="ctr">
              <a:lnSpc>
                <a:spcPts val="4950"/>
              </a:lnSpc>
            </a:pPr>
            <a:r>
              <a:rPr lang="en-US" sz="4500" spc="405">
                <a:solidFill>
                  <a:srgbClr val="FFFFFF"/>
                </a:solidFill>
                <a:latin typeface="Ballpoint"/>
                <a:ea typeface="Ballpoint"/>
                <a:cs typeface="Ballpoint"/>
                <a:sym typeface="Ballpoint"/>
              </a:rPr>
              <a:t>ENGAGE IN CAUSE, COMMUNITY PROJECTS</a:t>
            </a:r>
          </a:p>
        </p:txBody>
      </p:sp>
      <p:sp>
        <p:nvSpPr>
          <p:cNvPr id="16" name="TextBox 16">
            <a:extLst>
              <a:ext uri="{FF2B5EF4-FFF2-40B4-BE49-F238E27FC236}">
                <a16:creationId xmlns:a16="http://schemas.microsoft.com/office/drawing/2014/main" id="{7B31453E-82F4-D382-FF81-0A00D7837C47}"/>
              </a:ext>
            </a:extLst>
          </p:cNvPr>
          <p:cNvSpPr txBox="1"/>
          <p:nvPr/>
        </p:nvSpPr>
        <p:spPr>
          <a:xfrm>
            <a:off x="13428749" y="3761661"/>
            <a:ext cx="3348038" cy="1282402"/>
          </a:xfrm>
          <a:prstGeom prst="rect">
            <a:avLst/>
          </a:prstGeom>
        </p:spPr>
        <p:txBody>
          <a:bodyPr lIns="0" tIns="0" rIns="0" bIns="0" rtlCol="0" anchor="t">
            <a:spAutoFit/>
          </a:bodyPr>
          <a:lstStyle/>
          <a:p>
            <a:pPr algn="ctr">
              <a:lnSpc>
                <a:spcPts val="4950"/>
              </a:lnSpc>
            </a:pPr>
            <a:r>
              <a:rPr lang="en-US" sz="4500" spc="405">
                <a:solidFill>
                  <a:srgbClr val="FFFFFF"/>
                </a:solidFill>
                <a:latin typeface="Ballpoint"/>
                <a:ea typeface="Ballpoint"/>
                <a:cs typeface="Ballpoint"/>
                <a:sym typeface="Ballpoint"/>
              </a:rPr>
              <a:t>LISTEN TO OTHERS</a:t>
            </a:r>
          </a:p>
        </p:txBody>
      </p:sp>
      <p:grpSp>
        <p:nvGrpSpPr>
          <p:cNvPr id="20" name="Group 11">
            <a:extLst>
              <a:ext uri="{FF2B5EF4-FFF2-40B4-BE49-F238E27FC236}">
                <a16:creationId xmlns:a16="http://schemas.microsoft.com/office/drawing/2014/main" id="{16C5A289-D737-A55D-FB83-562F5C114018}"/>
              </a:ext>
            </a:extLst>
          </p:cNvPr>
          <p:cNvGrpSpPr/>
          <p:nvPr/>
        </p:nvGrpSpPr>
        <p:grpSpPr>
          <a:xfrm>
            <a:off x="6741287" y="3505296"/>
            <a:ext cx="4624900" cy="1872116"/>
            <a:chOff x="0" y="0"/>
            <a:chExt cx="6166533" cy="5525347"/>
          </a:xfrm>
        </p:grpSpPr>
        <p:sp>
          <p:nvSpPr>
            <p:cNvPr id="21" name="Freeform 12">
              <a:extLst>
                <a:ext uri="{FF2B5EF4-FFF2-40B4-BE49-F238E27FC236}">
                  <a16:creationId xmlns:a16="http://schemas.microsoft.com/office/drawing/2014/main" id="{52C6B868-7074-40F1-A242-7FA7C72BDF2F}"/>
                </a:ext>
              </a:extLst>
            </p:cNvPr>
            <p:cNvSpPr/>
            <p:nvPr/>
          </p:nvSpPr>
          <p:spPr>
            <a:xfrm>
              <a:off x="0" y="0"/>
              <a:ext cx="788047" cy="5486400"/>
            </a:xfrm>
            <a:custGeom>
              <a:avLst/>
              <a:gdLst/>
              <a:ahLst/>
              <a:cxnLst/>
              <a:rect l="l" t="t" r="r" b="b"/>
              <a:pathLst>
                <a:path w="788047" h="5486400">
                  <a:moveTo>
                    <a:pt x="0" y="0"/>
                  </a:moveTo>
                  <a:lnTo>
                    <a:pt x="788047" y="0"/>
                  </a:lnTo>
                  <a:lnTo>
                    <a:pt x="788047" y="5486400"/>
                  </a:lnTo>
                  <a:lnTo>
                    <a:pt x="0" y="5486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2" name="Freeform 13">
              <a:extLst>
                <a:ext uri="{FF2B5EF4-FFF2-40B4-BE49-F238E27FC236}">
                  <a16:creationId xmlns:a16="http://schemas.microsoft.com/office/drawing/2014/main" id="{584AAC93-7241-8425-65B5-B37C50A31AC5}"/>
                </a:ext>
              </a:extLst>
            </p:cNvPr>
            <p:cNvSpPr/>
            <p:nvPr/>
          </p:nvSpPr>
          <p:spPr>
            <a:xfrm flipH="1">
              <a:off x="5378486" y="38947"/>
              <a:ext cx="788047" cy="5486400"/>
            </a:xfrm>
            <a:custGeom>
              <a:avLst/>
              <a:gdLst/>
              <a:ahLst/>
              <a:cxnLst/>
              <a:rect l="l" t="t" r="r" b="b"/>
              <a:pathLst>
                <a:path w="788047" h="5486400">
                  <a:moveTo>
                    <a:pt x="788047" y="0"/>
                  </a:moveTo>
                  <a:lnTo>
                    <a:pt x="0" y="0"/>
                  </a:lnTo>
                  <a:lnTo>
                    <a:pt x="0" y="5486400"/>
                  </a:lnTo>
                  <a:lnTo>
                    <a:pt x="788047" y="5486400"/>
                  </a:lnTo>
                  <a:lnTo>
                    <a:pt x="78804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23" name="Group 11">
            <a:extLst>
              <a:ext uri="{FF2B5EF4-FFF2-40B4-BE49-F238E27FC236}">
                <a16:creationId xmlns:a16="http://schemas.microsoft.com/office/drawing/2014/main" id="{3753ACAA-39F3-CDCE-A5F4-30127FC0A910}"/>
              </a:ext>
            </a:extLst>
          </p:cNvPr>
          <p:cNvGrpSpPr/>
          <p:nvPr/>
        </p:nvGrpSpPr>
        <p:grpSpPr>
          <a:xfrm>
            <a:off x="12790318" y="3505296"/>
            <a:ext cx="4624900" cy="1872116"/>
            <a:chOff x="0" y="0"/>
            <a:chExt cx="6166533" cy="5525347"/>
          </a:xfrm>
        </p:grpSpPr>
        <p:sp>
          <p:nvSpPr>
            <p:cNvPr id="24" name="Freeform 12">
              <a:extLst>
                <a:ext uri="{FF2B5EF4-FFF2-40B4-BE49-F238E27FC236}">
                  <a16:creationId xmlns:a16="http://schemas.microsoft.com/office/drawing/2014/main" id="{23EA2029-2FA8-8396-21D3-6C48A1B5D560}"/>
                </a:ext>
              </a:extLst>
            </p:cNvPr>
            <p:cNvSpPr/>
            <p:nvPr/>
          </p:nvSpPr>
          <p:spPr>
            <a:xfrm>
              <a:off x="0" y="0"/>
              <a:ext cx="788047" cy="5486400"/>
            </a:xfrm>
            <a:custGeom>
              <a:avLst/>
              <a:gdLst/>
              <a:ahLst/>
              <a:cxnLst/>
              <a:rect l="l" t="t" r="r" b="b"/>
              <a:pathLst>
                <a:path w="788047" h="5486400">
                  <a:moveTo>
                    <a:pt x="0" y="0"/>
                  </a:moveTo>
                  <a:lnTo>
                    <a:pt x="788047" y="0"/>
                  </a:lnTo>
                  <a:lnTo>
                    <a:pt x="788047" y="5486400"/>
                  </a:lnTo>
                  <a:lnTo>
                    <a:pt x="0" y="5486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5" name="Freeform 13">
              <a:extLst>
                <a:ext uri="{FF2B5EF4-FFF2-40B4-BE49-F238E27FC236}">
                  <a16:creationId xmlns:a16="http://schemas.microsoft.com/office/drawing/2014/main" id="{5CCABC75-D6BE-482B-537B-33C1014DD94B}"/>
                </a:ext>
              </a:extLst>
            </p:cNvPr>
            <p:cNvSpPr/>
            <p:nvPr/>
          </p:nvSpPr>
          <p:spPr>
            <a:xfrm flipH="1">
              <a:off x="5378486" y="38947"/>
              <a:ext cx="788047" cy="5486400"/>
            </a:xfrm>
            <a:custGeom>
              <a:avLst/>
              <a:gdLst/>
              <a:ahLst/>
              <a:cxnLst/>
              <a:rect l="l" t="t" r="r" b="b"/>
              <a:pathLst>
                <a:path w="788047" h="5486400">
                  <a:moveTo>
                    <a:pt x="788047" y="0"/>
                  </a:moveTo>
                  <a:lnTo>
                    <a:pt x="0" y="0"/>
                  </a:lnTo>
                  <a:lnTo>
                    <a:pt x="0" y="5486400"/>
                  </a:lnTo>
                  <a:lnTo>
                    <a:pt x="788047" y="5486400"/>
                  </a:lnTo>
                  <a:lnTo>
                    <a:pt x="78804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26" name="Group 11">
            <a:extLst>
              <a:ext uri="{FF2B5EF4-FFF2-40B4-BE49-F238E27FC236}">
                <a16:creationId xmlns:a16="http://schemas.microsoft.com/office/drawing/2014/main" id="{6803AC58-757E-BB02-8DA9-416D6ED378E3}"/>
              </a:ext>
            </a:extLst>
          </p:cNvPr>
          <p:cNvGrpSpPr/>
          <p:nvPr/>
        </p:nvGrpSpPr>
        <p:grpSpPr>
          <a:xfrm>
            <a:off x="952693" y="5831689"/>
            <a:ext cx="4624900" cy="1872116"/>
            <a:chOff x="0" y="0"/>
            <a:chExt cx="6166533" cy="5525347"/>
          </a:xfrm>
        </p:grpSpPr>
        <p:sp>
          <p:nvSpPr>
            <p:cNvPr id="27" name="Freeform 12">
              <a:extLst>
                <a:ext uri="{FF2B5EF4-FFF2-40B4-BE49-F238E27FC236}">
                  <a16:creationId xmlns:a16="http://schemas.microsoft.com/office/drawing/2014/main" id="{6D72895B-4FF1-0F66-8A1C-7100A8FEAF3F}"/>
                </a:ext>
              </a:extLst>
            </p:cNvPr>
            <p:cNvSpPr/>
            <p:nvPr/>
          </p:nvSpPr>
          <p:spPr>
            <a:xfrm>
              <a:off x="0" y="0"/>
              <a:ext cx="788047" cy="5486400"/>
            </a:xfrm>
            <a:custGeom>
              <a:avLst/>
              <a:gdLst/>
              <a:ahLst/>
              <a:cxnLst/>
              <a:rect l="l" t="t" r="r" b="b"/>
              <a:pathLst>
                <a:path w="788047" h="5486400">
                  <a:moveTo>
                    <a:pt x="0" y="0"/>
                  </a:moveTo>
                  <a:lnTo>
                    <a:pt x="788047" y="0"/>
                  </a:lnTo>
                  <a:lnTo>
                    <a:pt x="788047" y="5486400"/>
                  </a:lnTo>
                  <a:lnTo>
                    <a:pt x="0" y="5486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8" name="Freeform 13">
              <a:extLst>
                <a:ext uri="{FF2B5EF4-FFF2-40B4-BE49-F238E27FC236}">
                  <a16:creationId xmlns:a16="http://schemas.microsoft.com/office/drawing/2014/main" id="{D421BDD7-F2BF-52CD-ABE1-7094BB9A4D83}"/>
                </a:ext>
              </a:extLst>
            </p:cNvPr>
            <p:cNvSpPr/>
            <p:nvPr/>
          </p:nvSpPr>
          <p:spPr>
            <a:xfrm flipH="1">
              <a:off x="5378486" y="38947"/>
              <a:ext cx="788047" cy="5486400"/>
            </a:xfrm>
            <a:custGeom>
              <a:avLst/>
              <a:gdLst/>
              <a:ahLst/>
              <a:cxnLst/>
              <a:rect l="l" t="t" r="r" b="b"/>
              <a:pathLst>
                <a:path w="788047" h="5486400">
                  <a:moveTo>
                    <a:pt x="788047" y="0"/>
                  </a:moveTo>
                  <a:lnTo>
                    <a:pt x="0" y="0"/>
                  </a:lnTo>
                  <a:lnTo>
                    <a:pt x="0" y="5486400"/>
                  </a:lnTo>
                  <a:lnTo>
                    <a:pt x="788047" y="5486400"/>
                  </a:lnTo>
                  <a:lnTo>
                    <a:pt x="78804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29" name="TextBox 14">
            <a:extLst>
              <a:ext uri="{FF2B5EF4-FFF2-40B4-BE49-F238E27FC236}">
                <a16:creationId xmlns:a16="http://schemas.microsoft.com/office/drawing/2014/main" id="{3809BB53-FD71-B7BD-89C3-8236EE248B65}"/>
              </a:ext>
            </a:extLst>
          </p:cNvPr>
          <p:cNvSpPr txBox="1"/>
          <p:nvPr/>
        </p:nvSpPr>
        <p:spPr>
          <a:xfrm>
            <a:off x="1599767" y="6111349"/>
            <a:ext cx="3348038" cy="1282402"/>
          </a:xfrm>
          <a:prstGeom prst="rect">
            <a:avLst/>
          </a:prstGeom>
        </p:spPr>
        <p:txBody>
          <a:bodyPr lIns="0" tIns="0" rIns="0" bIns="0" rtlCol="0" anchor="t">
            <a:spAutoFit/>
          </a:bodyPr>
          <a:lstStyle/>
          <a:p>
            <a:pPr algn="ctr">
              <a:lnSpc>
                <a:spcPts val="4950"/>
              </a:lnSpc>
            </a:pPr>
            <a:r>
              <a:rPr lang="en-US" sz="4500" spc="405">
                <a:solidFill>
                  <a:srgbClr val="FFFFFF"/>
                </a:solidFill>
                <a:latin typeface="Ballpoint"/>
                <a:ea typeface="Ballpoint"/>
                <a:cs typeface="Ballpoint"/>
                <a:sym typeface="Ballpoint"/>
              </a:rPr>
              <a:t>TALK/MEET NEW PEOPLE</a:t>
            </a:r>
          </a:p>
        </p:txBody>
      </p:sp>
      <p:sp>
        <p:nvSpPr>
          <p:cNvPr id="30" name="TextBox 15">
            <a:extLst>
              <a:ext uri="{FF2B5EF4-FFF2-40B4-BE49-F238E27FC236}">
                <a16:creationId xmlns:a16="http://schemas.microsoft.com/office/drawing/2014/main" id="{1BB53339-9069-D29D-B473-F569987C07FF}"/>
              </a:ext>
            </a:extLst>
          </p:cNvPr>
          <p:cNvSpPr txBox="1"/>
          <p:nvPr/>
        </p:nvSpPr>
        <p:spPr>
          <a:xfrm>
            <a:off x="7274600" y="5786188"/>
            <a:ext cx="3640965" cy="1923604"/>
          </a:xfrm>
          <a:prstGeom prst="rect">
            <a:avLst/>
          </a:prstGeom>
        </p:spPr>
        <p:txBody>
          <a:bodyPr wrap="square" lIns="0" tIns="0" rIns="0" bIns="0" rtlCol="0" anchor="t">
            <a:spAutoFit/>
          </a:bodyPr>
          <a:lstStyle/>
          <a:p>
            <a:pPr algn="ctr">
              <a:lnSpc>
                <a:spcPts val="4950"/>
              </a:lnSpc>
            </a:pPr>
            <a:r>
              <a:rPr lang="en-US" sz="4500" spc="405">
                <a:solidFill>
                  <a:srgbClr val="FFFFFF"/>
                </a:solidFill>
                <a:latin typeface="Ballpoint"/>
                <a:ea typeface="Ballpoint"/>
                <a:cs typeface="Ballpoint"/>
                <a:sym typeface="Ballpoint"/>
              </a:rPr>
              <a:t>IMAGINE YOURSELF IN OTHERS’ PLACES</a:t>
            </a:r>
          </a:p>
        </p:txBody>
      </p:sp>
      <p:sp>
        <p:nvSpPr>
          <p:cNvPr id="31" name="TextBox 16">
            <a:extLst>
              <a:ext uri="{FF2B5EF4-FFF2-40B4-BE49-F238E27FC236}">
                <a16:creationId xmlns:a16="http://schemas.microsoft.com/office/drawing/2014/main" id="{43017322-2D81-9012-E3B0-8A3B09CFA9D3}"/>
              </a:ext>
            </a:extLst>
          </p:cNvPr>
          <p:cNvSpPr txBox="1"/>
          <p:nvPr/>
        </p:nvSpPr>
        <p:spPr>
          <a:xfrm>
            <a:off x="13259990" y="6111349"/>
            <a:ext cx="3774933" cy="1282402"/>
          </a:xfrm>
          <a:prstGeom prst="rect">
            <a:avLst/>
          </a:prstGeom>
        </p:spPr>
        <p:txBody>
          <a:bodyPr wrap="square" lIns="0" tIns="0" rIns="0" bIns="0" rtlCol="0" anchor="t">
            <a:spAutoFit/>
          </a:bodyPr>
          <a:lstStyle/>
          <a:p>
            <a:pPr algn="ctr">
              <a:lnSpc>
                <a:spcPts val="4950"/>
              </a:lnSpc>
            </a:pPr>
            <a:r>
              <a:rPr lang="en-US" sz="4500" spc="405">
                <a:solidFill>
                  <a:srgbClr val="FFFFFF"/>
                </a:solidFill>
                <a:latin typeface="Ballpoint"/>
                <a:ea typeface="Ballpoint"/>
                <a:cs typeface="Ballpoint"/>
                <a:sym typeface="Ballpoint"/>
              </a:rPr>
              <a:t>PRACTICE ACTS OF KINDNESS</a:t>
            </a:r>
          </a:p>
        </p:txBody>
      </p:sp>
      <p:grpSp>
        <p:nvGrpSpPr>
          <p:cNvPr id="32" name="Group 11">
            <a:extLst>
              <a:ext uri="{FF2B5EF4-FFF2-40B4-BE49-F238E27FC236}">
                <a16:creationId xmlns:a16="http://schemas.microsoft.com/office/drawing/2014/main" id="{A7C72A91-AA45-82E0-E837-FB43C45C7D32}"/>
              </a:ext>
            </a:extLst>
          </p:cNvPr>
          <p:cNvGrpSpPr/>
          <p:nvPr/>
        </p:nvGrpSpPr>
        <p:grpSpPr>
          <a:xfrm>
            <a:off x="6741287" y="5850739"/>
            <a:ext cx="4624900" cy="1872116"/>
            <a:chOff x="0" y="0"/>
            <a:chExt cx="6166533" cy="5525347"/>
          </a:xfrm>
        </p:grpSpPr>
        <p:sp>
          <p:nvSpPr>
            <p:cNvPr id="33" name="Freeform 12">
              <a:extLst>
                <a:ext uri="{FF2B5EF4-FFF2-40B4-BE49-F238E27FC236}">
                  <a16:creationId xmlns:a16="http://schemas.microsoft.com/office/drawing/2014/main" id="{60E6EB76-A134-3768-CC90-BE7F59917BAD}"/>
                </a:ext>
              </a:extLst>
            </p:cNvPr>
            <p:cNvSpPr/>
            <p:nvPr/>
          </p:nvSpPr>
          <p:spPr>
            <a:xfrm>
              <a:off x="0" y="0"/>
              <a:ext cx="788047" cy="5486400"/>
            </a:xfrm>
            <a:custGeom>
              <a:avLst/>
              <a:gdLst/>
              <a:ahLst/>
              <a:cxnLst/>
              <a:rect l="l" t="t" r="r" b="b"/>
              <a:pathLst>
                <a:path w="788047" h="5486400">
                  <a:moveTo>
                    <a:pt x="0" y="0"/>
                  </a:moveTo>
                  <a:lnTo>
                    <a:pt x="788047" y="0"/>
                  </a:lnTo>
                  <a:lnTo>
                    <a:pt x="788047" y="5486400"/>
                  </a:lnTo>
                  <a:lnTo>
                    <a:pt x="0" y="5486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4" name="Freeform 13">
              <a:extLst>
                <a:ext uri="{FF2B5EF4-FFF2-40B4-BE49-F238E27FC236}">
                  <a16:creationId xmlns:a16="http://schemas.microsoft.com/office/drawing/2014/main" id="{1FCE4E59-8F41-E921-83F9-9B05E5CDA781}"/>
                </a:ext>
              </a:extLst>
            </p:cNvPr>
            <p:cNvSpPr/>
            <p:nvPr/>
          </p:nvSpPr>
          <p:spPr>
            <a:xfrm flipH="1">
              <a:off x="5378486" y="38947"/>
              <a:ext cx="788047" cy="5486400"/>
            </a:xfrm>
            <a:custGeom>
              <a:avLst/>
              <a:gdLst/>
              <a:ahLst/>
              <a:cxnLst/>
              <a:rect l="l" t="t" r="r" b="b"/>
              <a:pathLst>
                <a:path w="788047" h="5486400">
                  <a:moveTo>
                    <a:pt x="788047" y="0"/>
                  </a:moveTo>
                  <a:lnTo>
                    <a:pt x="0" y="0"/>
                  </a:lnTo>
                  <a:lnTo>
                    <a:pt x="0" y="5486400"/>
                  </a:lnTo>
                  <a:lnTo>
                    <a:pt x="788047" y="5486400"/>
                  </a:lnTo>
                  <a:lnTo>
                    <a:pt x="78804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35" name="Group 11">
            <a:extLst>
              <a:ext uri="{FF2B5EF4-FFF2-40B4-BE49-F238E27FC236}">
                <a16:creationId xmlns:a16="http://schemas.microsoft.com/office/drawing/2014/main" id="{BEC8B660-7B7D-458F-C27B-8DE118753D12}"/>
              </a:ext>
            </a:extLst>
          </p:cNvPr>
          <p:cNvGrpSpPr/>
          <p:nvPr/>
        </p:nvGrpSpPr>
        <p:grpSpPr>
          <a:xfrm>
            <a:off x="12790318" y="5850739"/>
            <a:ext cx="4624900" cy="1872116"/>
            <a:chOff x="0" y="0"/>
            <a:chExt cx="6166533" cy="5525347"/>
          </a:xfrm>
        </p:grpSpPr>
        <p:sp>
          <p:nvSpPr>
            <p:cNvPr id="36" name="Freeform 12">
              <a:extLst>
                <a:ext uri="{FF2B5EF4-FFF2-40B4-BE49-F238E27FC236}">
                  <a16:creationId xmlns:a16="http://schemas.microsoft.com/office/drawing/2014/main" id="{BB1C88E5-5F5C-C113-4066-219B1B71C495}"/>
                </a:ext>
              </a:extLst>
            </p:cNvPr>
            <p:cNvSpPr/>
            <p:nvPr/>
          </p:nvSpPr>
          <p:spPr>
            <a:xfrm>
              <a:off x="0" y="0"/>
              <a:ext cx="788047" cy="5486400"/>
            </a:xfrm>
            <a:custGeom>
              <a:avLst/>
              <a:gdLst/>
              <a:ahLst/>
              <a:cxnLst/>
              <a:rect l="l" t="t" r="r" b="b"/>
              <a:pathLst>
                <a:path w="788047" h="5486400">
                  <a:moveTo>
                    <a:pt x="0" y="0"/>
                  </a:moveTo>
                  <a:lnTo>
                    <a:pt x="788047" y="0"/>
                  </a:lnTo>
                  <a:lnTo>
                    <a:pt x="788047" y="5486400"/>
                  </a:lnTo>
                  <a:lnTo>
                    <a:pt x="0" y="5486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7" name="Freeform 13">
              <a:extLst>
                <a:ext uri="{FF2B5EF4-FFF2-40B4-BE49-F238E27FC236}">
                  <a16:creationId xmlns:a16="http://schemas.microsoft.com/office/drawing/2014/main" id="{46002F27-7AB6-680C-5D4B-8EC350F45326}"/>
                </a:ext>
              </a:extLst>
            </p:cNvPr>
            <p:cNvSpPr/>
            <p:nvPr/>
          </p:nvSpPr>
          <p:spPr>
            <a:xfrm flipH="1">
              <a:off x="5378486" y="38947"/>
              <a:ext cx="788047" cy="5486400"/>
            </a:xfrm>
            <a:custGeom>
              <a:avLst/>
              <a:gdLst/>
              <a:ahLst/>
              <a:cxnLst/>
              <a:rect l="l" t="t" r="r" b="b"/>
              <a:pathLst>
                <a:path w="788047" h="5486400">
                  <a:moveTo>
                    <a:pt x="788047" y="0"/>
                  </a:moveTo>
                  <a:lnTo>
                    <a:pt x="0" y="0"/>
                  </a:lnTo>
                  <a:lnTo>
                    <a:pt x="0" y="5486400"/>
                  </a:lnTo>
                  <a:lnTo>
                    <a:pt x="788047" y="5486400"/>
                  </a:lnTo>
                  <a:lnTo>
                    <a:pt x="78804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Tree>
    <p:extLst>
      <p:ext uri="{BB962C8B-B14F-4D97-AF65-F5344CB8AC3E}">
        <p14:creationId xmlns:p14="http://schemas.microsoft.com/office/powerpoint/2010/main" val="24539110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rot="-581043">
            <a:off x="688387" y="2216646"/>
            <a:ext cx="7327963" cy="3938780"/>
          </a:xfrm>
          <a:custGeom>
            <a:avLst/>
            <a:gdLst/>
            <a:ahLst/>
            <a:cxnLst/>
            <a:rect l="l" t="t" r="r" b="b"/>
            <a:pathLst>
              <a:path w="7327963" h="3938780">
                <a:moveTo>
                  <a:pt x="0" y="0"/>
                </a:moveTo>
                <a:lnTo>
                  <a:pt x="7327963" y="0"/>
                </a:lnTo>
                <a:lnTo>
                  <a:pt x="7327963" y="3938780"/>
                </a:lnTo>
                <a:lnTo>
                  <a:pt x="0" y="39387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rot="-887820">
            <a:off x="1254375" y="2640490"/>
            <a:ext cx="6122163" cy="2562224"/>
          </a:xfrm>
          <a:prstGeom prst="rect">
            <a:avLst/>
          </a:prstGeom>
        </p:spPr>
        <p:txBody>
          <a:bodyPr lIns="0" tIns="0" rIns="0" bIns="0" rtlCol="0" anchor="t">
            <a:spAutoFit/>
          </a:bodyPr>
          <a:lstStyle/>
          <a:p>
            <a:pPr algn="ctr">
              <a:lnSpc>
                <a:spcPts val="8999"/>
              </a:lnSpc>
            </a:pPr>
            <a:r>
              <a:rPr lang="en-US" sz="9999" spc="499">
                <a:solidFill>
                  <a:srgbClr val="FFFFFF"/>
                </a:solidFill>
                <a:latin typeface="Ballpoint"/>
                <a:ea typeface="Ballpoint"/>
                <a:cs typeface="Ballpoint"/>
                <a:sym typeface="Ballpoint"/>
              </a:rPr>
              <a:t>SELF-REGULATION</a:t>
            </a:r>
          </a:p>
        </p:txBody>
      </p:sp>
      <p:sp>
        <p:nvSpPr>
          <p:cNvPr id="5" name="TextBox 5"/>
          <p:cNvSpPr txBox="1"/>
          <p:nvPr/>
        </p:nvSpPr>
        <p:spPr>
          <a:xfrm>
            <a:off x="8506694" y="2778103"/>
            <a:ext cx="7796272" cy="5321970"/>
          </a:xfrm>
          <a:prstGeom prst="rect">
            <a:avLst/>
          </a:prstGeom>
        </p:spPr>
        <p:txBody>
          <a:bodyPr wrap="square" lIns="0" tIns="0" rIns="0" bIns="0" rtlCol="0" anchor="t">
            <a:spAutoFit/>
          </a:bodyPr>
          <a:lstStyle/>
          <a:p>
            <a:pPr algn="l">
              <a:lnSpc>
                <a:spcPts val="8250"/>
              </a:lnSpc>
            </a:pPr>
            <a:r>
              <a:rPr lang="en-US" sz="7500" spc="202">
                <a:solidFill>
                  <a:srgbClr val="FFFFFF"/>
                </a:solidFill>
                <a:latin typeface="Ballpoint"/>
                <a:ea typeface="Ballpoint"/>
                <a:cs typeface="Ballpoint"/>
                <a:sym typeface="Ballpoint"/>
              </a:rPr>
              <a:t>Managing one’s emotions and impulses effectively, including the ability to delay gratification and resist negative impulses. </a:t>
            </a:r>
          </a:p>
        </p:txBody>
      </p:sp>
      <p:sp>
        <p:nvSpPr>
          <p:cNvPr id="6" name="Freeform 6"/>
          <p:cNvSpPr/>
          <p:nvPr/>
        </p:nvSpPr>
        <p:spPr>
          <a:xfrm rot="1342210" flipH="1">
            <a:off x="16122881" y="157304"/>
            <a:ext cx="2272839" cy="2343133"/>
          </a:xfrm>
          <a:custGeom>
            <a:avLst/>
            <a:gdLst/>
            <a:ahLst/>
            <a:cxnLst/>
            <a:rect l="l" t="t" r="r" b="b"/>
            <a:pathLst>
              <a:path w="2272839" h="2343133">
                <a:moveTo>
                  <a:pt x="2272838" y="0"/>
                </a:moveTo>
                <a:lnTo>
                  <a:pt x="0" y="0"/>
                </a:lnTo>
                <a:lnTo>
                  <a:pt x="0" y="2343132"/>
                </a:lnTo>
                <a:lnTo>
                  <a:pt x="2272838" y="2343132"/>
                </a:lnTo>
                <a:lnTo>
                  <a:pt x="2272838"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478124" y="7033436"/>
            <a:ext cx="3013648" cy="2704749"/>
          </a:xfrm>
          <a:custGeom>
            <a:avLst/>
            <a:gdLst/>
            <a:ahLst/>
            <a:cxnLst/>
            <a:rect l="l" t="t" r="r" b="b"/>
            <a:pathLst>
              <a:path w="3013648" h="2704749">
                <a:moveTo>
                  <a:pt x="0" y="0"/>
                </a:moveTo>
                <a:lnTo>
                  <a:pt x="3013648" y="0"/>
                </a:lnTo>
                <a:lnTo>
                  <a:pt x="3013648" y="2704748"/>
                </a:lnTo>
                <a:lnTo>
                  <a:pt x="0" y="27047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rot="-1180212">
            <a:off x="15517764" y="8226367"/>
            <a:ext cx="3010647" cy="1934341"/>
          </a:xfrm>
          <a:custGeom>
            <a:avLst/>
            <a:gdLst/>
            <a:ahLst/>
            <a:cxnLst/>
            <a:rect l="l" t="t" r="r" b="b"/>
            <a:pathLst>
              <a:path w="3010647" h="1934341">
                <a:moveTo>
                  <a:pt x="0" y="0"/>
                </a:moveTo>
                <a:lnTo>
                  <a:pt x="3010647" y="0"/>
                </a:lnTo>
                <a:lnTo>
                  <a:pt x="3010647" y="1934340"/>
                </a:lnTo>
                <a:lnTo>
                  <a:pt x="0" y="19343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rot="1667664">
            <a:off x="3752136" y="8708223"/>
            <a:ext cx="2750446" cy="1739657"/>
          </a:xfrm>
          <a:custGeom>
            <a:avLst/>
            <a:gdLst/>
            <a:ahLst/>
            <a:cxnLst/>
            <a:rect l="l" t="t" r="r" b="b"/>
            <a:pathLst>
              <a:path w="2750446" h="1739657">
                <a:moveTo>
                  <a:pt x="0" y="0"/>
                </a:moveTo>
                <a:lnTo>
                  <a:pt x="2750445" y="0"/>
                </a:lnTo>
                <a:lnTo>
                  <a:pt x="2750445" y="1739657"/>
                </a:lnTo>
                <a:lnTo>
                  <a:pt x="0" y="173965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10" name="Group 3">
            <a:extLst>
              <a:ext uri="{FF2B5EF4-FFF2-40B4-BE49-F238E27FC236}">
                <a16:creationId xmlns:a16="http://schemas.microsoft.com/office/drawing/2014/main" id="{27F13177-4E67-A073-D7F3-627E3F28FF55}"/>
              </a:ext>
            </a:extLst>
          </p:cNvPr>
          <p:cNvGrpSpPr/>
          <p:nvPr/>
        </p:nvGrpSpPr>
        <p:grpSpPr>
          <a:xfrm>
            <a:off x="198043" y="204761"/>
            <a:ext cx="2819400" cy="2248218"/>
            <a:chOff x="0" y="0"/>
            <a:chExt cx="2309238" cy="1847391"/>
          </a:xfrm>
        </p:grpSpPr>
        <p:sp>
          <p:nvSpPr>
            <p:cNvPr id="11" name="Freeform 4">
              <a:extLst>
                <a:ext uri="{FF2B5EF4-FFF2-40B4-BE49-F238E27FC236}">
                  <a16:creationId xmlns:a16="http://schemas.microsoft.com/office/drawing/2014/main" id="{6E2CF492-DDAB-0FEF-E377-6CA4C0271CDD}"/>
                </a:ext>
              </a:extLst>
            </p:cNvPr>
            <p:cNvSpPr/>
            <p:nvPr/>
          </p:nvSpPr>
          <p:spPr>
            <a:xfrm>
              <a:off x="0" y="0"/>
              <a:ext cx="2309238" cy="1847391"/>
            </a:xfrm>
            <a:custGeom>
              <a:avLst/>
              <a:gdLst/>
              <a:ahLst/>
              <a:cxnLst/>
              <a:rect l="l" t="t" r="r" b="b"/>
              <a:pathLst>
                <a:path w="2309238" h="1847391">
                  <a:moveTo>
                    <a:pt x="0" y="0"/>
                  </a:moveTo>
                  <a:lnTo>
                    <a:pt x="2309238" y="0"/>
                  </a:lnTo>
                  <a:lnTo>
                    <a:pt x="2309238" y="1847391"/>
                  </a:lnTo>
                  <a:lnTo>
                    <a:pt x="0" y="184739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sz="4400"/>
            </a:p>
          </p:txBody>
        </p:sp>
        <p:sp>
          <p:nvSpPr>
            <p:cNvPr id="12" name="TextBox 5">
              <a:extLst>
                <a:ext uri="{FF2B5EF4-FFF2-40B4-BE49-F238E27FC236}">
                  <a16:creationId xmlns:a16="http://schemas.microsoft.com/office/drawing/2014/main" id="{097AD8E3-003C-165B-89B2-90C670BACCA2}"/>
                </a:ext>
              </a:extLst>
            </p:cNvPr>
            <p:cNvSpPr txBox="1"/>
            <p:nvPr/>
          </p:nvSpPr>
          <p:spPr>
            <a:xfrm>
              <a:off x="176268" y="752952"/>
              <a:ext cx="1845001" cy="995810"/>
            </a:xfrm>
            <a:prstGeom prst="rect">
              <a:avLst/>
            </a:prstGeom>
          </p:spPr>
          <p:txBody>
            <a:bodyPr lIns="0" tIns="0" rIns="0" bIns="0" rtlCol="0" anchor="t">
              <a:spAutoFit/>
            </a:bodyPr>
            <a:lstStyle/>
            <a:p>
              <a:pPr algn="ctr">
                <a:lnSpc>
                  <a:spcPts val="8018"/>
                </a:lnSpc>
              </a:pPr>
              <a:r>
                <a:rPr lang="en-US" sz="11500" spc="378">
                  <a:solidFill>
                    <a:srgbClr val="FFFFFF"/>
                  </a:solidFill>
                  <a:latin typeface="Childos Arabic"/>
                  <a:ea typeface="Childos Arabic"/>
                  <a:cs typeface="Childos Arabic"/>
                  <a:sym typeface="Childos Arabic"/>
                </a:rPr>
                <a:t>04</a:t>
              </a: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E2D2E-60F8-D71A-9B72-DCBC996B21A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C928A4F-34C4-2C65-7F61-F261542B72F6}"/>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4" name="TextBox 4">
            <a:extLst>
              <a:ext uri="{FF2B5EF4-FFF2-40B4-BE49-F238E27FC236}">
                <a16:creationId xmlns:a16="http://schemas.microsoft.com/office/drawing/2014/main" id="{0F20725D-9782-5209-6ED0-52F28E2719EC}"/>
              </a:ext>
            </a:extLst>
          </p:cNvPr>
          <p:cNvSpPr txBox="1"/>
          <p:nvPr/>
        </p:nvSpPr>
        <p:spPr>
          <a:xfrm>
            <a:off x="1028700" y="1114425"/>
            <a:ext cx="16230600" cy="2308324"/>
          </a:xfrm>
          <a:prstGeom prst="rect">
            <a:avLst/>
          </a:prstGeom>
        </p:spPr>
        <p:txBody>
          <a:bodyPr lIns="0" tIns="0" rIns="0" bIns="0" rtlCol="0" anchor="t">
            <a:spAutoFit/>
          </a:bodyPr>
          <a:lstStyle/>
          <a:p>
            <a:pPr algn="ctr">
              <a:lnSpc>
                <a:spcPts val="8999"/>
              </a:lnSpc>
            </a:pPr>
            <a:r>
              <a:rPr lang="en-US" sz="9999" spc="499">
                <a:solidFill>
                  <a:srgbClr val="FFFFFF"/>
                </a:solidFill>
                <a:latin typeface="Ballpoint"/>
                <a:ea typeface="Ballpoint"/>
                <a:cs typeface="Ballpoint"/>
                <a:sym typeface="Ballpoint"/>
              </a:rPr>
              <a:t>WHY NAVIGATE INTERPERSONAL COMMUNICATION AND EMOTIONS?</a:t>
            </a:r>
          </a:p>
        </p:txBody>
      </p:sp>
      <p:sp>
        <p:nvSpPr>
          <p:cNvPr id="15" name="Freeform 10">
            <a:extLst>
              <a:ext uri="{FF2B5EF4-FFF2-40B4-BE49-F238E27FC236}">
                <a16:creationId xmlns:a16="http://schemas.microsoft.com/office/drawing/2014/main" id="{6EB70FB5-842B-AB04-4574-05A42DA3A0C7}"/>
              </a:ext>
            </a:extLst>
          </p:cNvPr>
          <p:cNvSpPr/>
          <p:nvPr/>
        </p:nvSpPr>
        <p:spPr>
          <a:xfrm rot="20066578" flipH="1">
            <a:off x="-2774514" y="1810067"/>
            <a:ext cx="5062609" cy="3122597"/>
          </a:xfrm>
          <a:custGeom>
            <a:avLst/>
            <a:gdLst/>
            <a:ahLst/>
            <a:cxnLst/>
            <a:rect l="l" t="t" r="r" b="b"/>
            <a:pathLst>
              <a:path w="5684878" h="3659640">
                <a:moveTo>
                  <a:pt x="0" y="0"/>
                </a:moveTo>
                <a:lnTo>
                  <a:pt x="5684878" y="0"/>
                </a:lnTo>
                <a:lnTo>
                  <a:pt x="5684878" y="3659641"/>
                </a:lnTo>
                <a:lnTo>
                  <a:pt x="0" y="36596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6" name="Freeform 11">
            <a:extLst>
              <a:ext uri="{FF2B5EF4-FFF2-40B4-BE49-F238E27FC236}">
                <a16:creationId xmlns:a16="http://schemas.microsoft.com/office/drawing/2014/main" id="{F1CF7D67-D020-4B4C-131E-68DED2F449E4}"/>
              </a:ext>
            </a:extLst>
          </p:cNvPr>
          <p:cNvSpPr/>
          <p:nvPr/>
        </p:nvSpPr>
        <p:spPr>
          <a:xfrm rot="1449023">
            <a:off x="14750052" y="-1058116"/>
            <a:ext cx="5018496" cy="3230656"/>
          </a:xfrm>
          <a:custGeom>
            <a:avLst/>
            <a:gdLst/>
            <a:ahLst/>
            <a:cxnLst/>
            <a:rect l="l" t="t" r="r" b="b"/>
            <a:pathLst>
              <a:path w="5018496" h="3230656">
                <a:moveTo>
                  <a:pt x="0" y="0"/>
                </a:moveTo>
                <a:lnTo>
                  <a:pt x="5018496" y="0"/>
                </a:lnTo>
                <a:lnTo>
                  <a:pt x="5018496" y="3230656"/>
                </a:lnTo>
                <a:lnTo>
                  <a:pt x="0" y="32306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10">
            <a:extLst>
              <a:ext uri="{FF2B5EF4-FFF2-40B4-BE49-F238E27FC236}">
                <a16:creationId xmlns:a16="http://schemas.microsoft.com/office/drawing/2014/main" id="{341460C7-26A1-28EB-AE05-15DDB6A1D3BC}"/>
              </a:ext>
            </a:extLst>
          </p:cNvPr>
          <p:cNvSpPr txBox="1"/>
          <p:nvPr/>
        </p:nvSpPr>
        <p:spPr>
          <a:xfrm>
            <a:off x="1028700" y="3945894"/>
            <a:ext cx="16383000" cy="5386090"/>
          </a:xfrm>
          <a:prstGeom prst="rect">
            <a:avLst/>
          </a:prstGeom>
        </p:spPr>
        <p:txBody>
          <a:bodyPr wrap="square" lIns="0" tIns="0" rIns="0" bIns="0" rtlCol="0" anchor="t">
            <a:spAutoFit/>
          </a:bodyPr>
          <a:lstStyle/>
          <a:p>
            <a:pPr>
              <a:lnSpc>
                <a:spcPts val="6000"/>
              </a:lnSpc>
            </a:pPr>
            <a:r>
              <a:rPr lang="en-US" sz="5400">
                <a:solidFill>
                  <a:schemeClr val="bg1"/>
                </a:solidFill>
                <a:latin typeface="Ballpoint" panose="020B0604020202020204" charset="0"/>
                <a:ea typeface="Blacker Sans Pro Bold"/>
                <a:cs typeface="Blacker Sans Pro Bold"/>
                <a:sym typeface="Blacker Sans Pro Bold"/>
              </a:rPr>
              <a:t>Understanding how to navigate (recognize, understand, and manage) your own emotions as well as being mindful of others’ emotions can assist in developing a positive workplace culture. </a:t>
            </a:r>
          </a:p>
          <a:p>
            <a:pPr>
              <a:lnSpc>
                <a:spcPts val="6000"/>
              </a:lnSpc>
            </a:pPr>
            <a:endParaRPr lang="en-US" sz="5400">
              <a:solidFill>
                <a:schemeClr val="bg1"/>
              </a:solidFill>
              <a:latin typeface="Ballpoint" panose="020B0604020202020204" charset="0"/>
              <a:ea typeface="Blacker Sans Pro Bold"/>
              <a:cs typeface="Blacker Sans Pro Bold"/>
              <a:sym typeface="Blacker Sans Pro Bold"/>
            </a:endParaRPr>
          </a:p>
          <a:p>
            <a:pPr>
              <a:lnSpc>
                <a:spcPts val="6000"/>
              </a:lnSpc>
            </a:pPr>
            <a:r>
              <a:rPr lang="en-US" sz="5400">
                <a:solidFill>
                  <a:schemeClr val="bg1"/>
                </a:solidFill>
                <a:latin typeface="Ballpoint" panose="020B0604020202020204" charset="0"/>
                <a:ea typeface="Blacker Sans Pro Bold"/>
                <a:cs typeface="Blacker Sans Pro Bold"/>
                <a:sym typeface="Blacker Sans Pro Bold"/>
              </a:rPr>
              <a:t>NICE offers an opportunity to look inwards and reflect upon growth and cognitive reactions when emotions come into place.</a:t>
            </a:r>
          </a:p>
          <a:p>
            <a:pPr>
              <a:lnSpc>
                <a:spcPts val="6000"/>
              </a:lnSpc>
            </a:pPr>
            <a:endParaRPr lang="en-US" sz="5400">
              <a:solidFill>
                <a:schemeClr val="bg1"/>
              </a:solidFill>
              <a:latin typeface="Ballpoint" panose="020B0604020202020204" charset="0"/>
              <a:ea typeface="Blacker Sans Pro Bold"/>
              <a:cs typeface="Blacker Sans Pro Bold"/>
              <a:sym typeface="Blacker Sans Pro Bold"/>
            </a:endParaRPr>
          </a:p>
        </p:txBody>
      </p:sp>
    </p:spTree>
    <p:extLst>
      <p:ext uri="{BB962C8B-B14F-4D97-AF65-F5344CB8AC3E}">
        <p14:creationId xmlns:p14="http://schemas.microsoft.com/office/powerpoint/2010/main" val="22339083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13768458" y="7217175"/>
            <a:ext cx="5402385" cy="2626910"/>
          </a:xfrm>
          <a:custGeom>
            <a:avLst/>
            <a:gdLst/>
            <a:ahLst/>
            <a:cxnLst/>
            <a:rect l="l" t="t" r="r" b="b"/>
            <a:pathLst>
              <a:path w="5402385" h="2626910">
                <a:moveTo>
                  <a:pt x="0" y="0"/>
                </a:moveTo>
                <a:lnTo>
                  <a:pt x="5402385" y="0"/>
                </a:lnTo>
                <a:lnTo>
                  <a:pt x="5402385" y="2626910"/>
                </a:lnTo>
                <a:lnTo>
                  <a:pt x="0" y="26269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3486962" y="350048"/>
            <a:ext cx="11689002" cy="9263534"/>
          </a:xfrm>
          <a:custGeom>
            <a:avLst/>
            <a:gdLst/>
            <a:ahLst/>
            <a:cxnLst/>
            <a:rect l="l" t="t" r="r" b="b"/>
            <a:pathLst>
              <a:path w="11689002" h="9263534">
                <a:moveTo>
                  <a:pt x="0" y="0"/>
                </a:moveTo>
                <a:lnTo>
                  <a:pt x="11689001" y="0"/>
                </a:lnTo>
                <a:lnTo>
                  <a:pt x="11689001" y="9263534"/>
                </a:lnTo>
                <a:lnTo>
                  <a:pt x="0" y="92635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TextBox 5"/>
          <p:cNvSpPr txBox="1"/>
          <p:nvPr/>
        </p:nvSpPr>
        <p:spPr>
          <a:xfrm>
            <a:off x="4831984" y="2209456"/>
            <a:ext cx="8539017" cy="5001369"/>
          </a:xfrm>
          <a:prstGeom prst="rect">
            <a:avLst/>
          </a:prstGeom>
        </p:spPr>
        <p:txBody>
          <a:bodyPr wrap="square" lIns="0" tIns="0" rIns="0" bIns="0" rtlCol="0" anchor="t">
            <a:spAutoFit/>
          </a:bodyPr>
          <a:lstStyle/>
          <a:p>
            <a:pPr algn="ctr">
              <a:lnSpc>
                <a:spcPts val="7839"/>
              </a:lnSpc>
            </a:pPr>
            <a:r>
              <a:rPr lang="en-US" sz="7999" spc="399">
                <a:solidFill>
                  <a:srgbClr val="FFFFFF"/>
                </a:solidFill>
                <a:latin typeface="Ballpoint"/>
                <a:ea typeface="Ballpoint"/>
                <a:cs typeface="Ballpoint"/>
                <a:sym typeface="Ballpoint"/>
              </a:rPr>
              <a:t>FEELINGS ARE LIKE WAVES, YOU CAN’T STOP THEM FROM COMING, BUT YOU CAN CHOOSE WHICH ONE TO SURF</a:t>
            </a:r>
          </a:p>
        </p:txBody>
      </p:sp>
      <p:sp>
        <p:nvSpPr>
          <p:cNvPr id="6" name="Freeform 6"/>
          <p:cNvSpPr/>
          <p:nvPr/>
        </p:nvSpPr>
        <p:spPr>
          <a:xfrm rot="-1641097">
            <a:off x="767184" y="956771"/>
            <a:ext cx="2031942" cy="2682431"/>
          </a:xfrm>
          <a:custGeom>
            <a:avLst/>
            <a:gdLst/>
            <a:ahLst/>
            <a:cxnLst/>
            <a:rect l="l" t="t" r="r" b="b"/>
            <a:pathLst>
              <a:path w="2031942" h="2682431">
                <a:moveTo>
                  <a:pt x="0" y="0"/>
                </a:moveTo>
                <a:lnTo>
                  <a:pt x="2031942" y="0"/>
                </a:lnTo>
                <a:lnTo>
                  <a:pt x="2031942" y="2682431"/>
                </a:lnTo>
                <a:lnTo>
                  <a:pt x="0" y="26824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rot="-4386753">
            <a:off x="15264681" y="-238597"/>
            <a:ext cx="3390323" cy="3212331"/>
          </a:xfrm>
          <a:custGeom>
            <a:avLst/>
            <a:gdLst/>
            <a:ahLst/>
            <a:cxnLst/>
            <a:rect l="l" t="t" r="r" b="b"/>
            <a:pathLst>
              <a:path w="3390323" h="3212331">
                <a:moveTo>
                  <a:pt x="0" y="0"/>
                </a:moveTo>
                <a:lnTo>
                  <a:pt x="3390323" y="0"/>
                </a:lnTo>
                <a:lnTo>
                  <a:pt x="3390323" y="3212331"/>
                </a:lnTo>
                <a:lnTo>
                  <a:pt x="0" y="321233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a:off x="2854597" y="-2540788"/>
            <a:ext cx="3425571" cy="4114800"/>
          </a:xfrm>
          <a:custGeom>
            <a:avLst/>
            <a:gdLst/>
            <a:ahLst/>
            <a:cxnLst/>
            <a:rect l="l" t="t" r="r" b="b"/>
            <a:pathLst>
              <a:path w="3425571" h="4114800">
                <a:moveTo>
                  <a:pt x="0" y="0"/>
                </a:moveTo>
                <a:lnTo>
                  <a:pt x="3425571" y="0"/>
                </a:lnTo>
                <a:lnTo>
                  <a:pt x="3425571"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rot="-1180212">
            <a:off x="2121890" y="8636887"/>
            <a:ext cx="3010647" cy="1934341"/>
          </a:xfrm>
          <a:custGeom>
            <a:avLst/>
            <a:gdLst/>
            <a:ahLst/>
            <a:cxnLst/>
            <a:rect l="l" t="t" r="r" b="b"/>
            <a:pathLst>
              <a:path w="3010647" h="1934341">
                <a:moveTo>
                  <a:pt x="0" y="0"/>
                </a:moveTo>
                <a:lnTo>
                  <a:pt x="3010647" y="0"/>
                </a:lnTo>
                <a:lnTo>
                  <a:pt x="3010647" y="1934341"/>
                </a:lnTo>
                <a:lnTo>
                  <a:pt x="0" y="193434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 name="Freeform 10"/>
          <p:cNvSpPr/>
          <p:nvPr/>
        </p:nvSpPr>
        <p:spPr>
          <a:xfrm rot="1767381">
            <a:off x="17437863" y="3106608"/>
            <a:ext cx="691939" cy="2798282"/>
          </a:xfrm>
          <a:custGeom>
            <a:avLst/>
            <a:gdLst/>
            <a:ahLst/>
            <a:cxnLst/>
            <a:rect l="l" t="t" r="r" b="b"/>
            <a:pathLst>
              <a:path w="691939" h="2798282">
                <a:moveTo>
                  <a:pt x="0" y="0"/>
                </a:moveTo>
                <a:lnTo>
                  <a:pt x="691939" y="0"/>
                </a:lnTo>
                <a:lnTo>
                  <a:pt x="691939" y="2798282"/>
                </a:lnTo>
                <a:lnTo>
                  <a:pt x="0" y="279828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1" name="Freeform 11"/>
          <p:cNvSpPr/>
          <p:nvPr/>
        </p:nvSpPr>
        <p:spPr>
          <a:xfrm rot="2951930">
            <a:off x="12836151" y="-615654"/>
            <a:ext cx="1946000" cy="1931405"/>
          </a:xfrm>
          <a:custGeom>
            <a:avLst/>
            <a:gdLst/>
            <a:ahLst/>
            <a:cxnLst/>
            <a:rect l="l" t="t" r="r" b="b"/>
            <a:pathLst>
              <a:path w="1946000" h="1931405">
                <a:moveTo>
                  <a:pt x="0" y="0"/>
                </a:moveTo>
                <a:lnTo>
                  <a:pt x="1946000" y="0"/>
                </a:lnTo>
                <a:lnTo>
                  <a:pt x="1946000" y="1931405"/>
                </a:lnTo>
                <a:lnTo>
                  <a:pt x="0" y="193140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2" name="Freeform 12"/>
          <p:cNvSpPr/>
          <p:nvPr/>
        </p:nvSpPr>
        <p:spPr>
          <a:xfrm>
            <a:off x="-1198420" y="5678761"/>
            <a:ext cx="4825634" cy="2346465"/>
          </a:xfrm>
          <a:custGeom>
            <a:avLst/>
            <a:gdLst/>
            <a:ahLst/>
            <a:cxnLst/>
            <a:rect l="l" t="t" r="r" b="b"/>
            <a:pathLst>
              <a:path w="4825634" h="2346465">
                <a:moveTo>
                  <a:pt x="0" y="0"/>
                </a:moveTo>
                <a:lnTo>
                  <a:pt x="4825634" y="0"/>
                </a:lnTo>
                <a:lnTo>
                  <a:pt x="4825634" y="2346465"/>
                </a:lnTo>
                <a:lnTo>
                  <a:pt x="0" y="23464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TextBox 3"/>
          <p:cNvSpPr txBox="1"/>
          <p:nvPr/>
        </p:nvSpPr>
        <p:spPr>
          <a:xfrm>
            <a:off x="1376360" y="2824475"/>
            <a:ext cx="15535280" cy="815974"/>
          </a:xfrm>
          <a:prstGeom prst="rect">
            <a:avLst/>
          </a:prstGeom>
        </p:spPr>
        <p:txBody>
          <a:bodyPr lIns="0" tIns="0" rIns="0" bIns="0" rtlCol="0" anchor="t">
            <a:spAutoFit/>
          </a:bodyPr>
          <a:lstStyle/>
          <a:p>
            <a:pPr algn="ctr">
              <a:lnSpc>
                <a:spcPts val="5499"/>
              </a:lnSpc>
            </a:pPr>
            <a:r>
              <a:rPr lang="en-US" sz="4999" spc="134">
                <a:solidFill>
                  <a:srgbClr val="FFFFFF"/>
                </a:solidFill>
                <a:latin typeface="Ballpoint"/>
                <a:ea typeface="Ballpoint"/>
                <a:cs typeface="Ballpoint"/>
                <a:sym typeface="Ballpoint"/>
              </a:rPr>
              <a:t>Actively manage your emotions in the workplace!</a:t>
            </a:r>
          </a:p>
        </p:txBody>
      </p:sp>
      <p:sp>
        <p:nvSpPr>
          <p:cNvPr id="4" name="TextBox 4"/>
          <p:cNvSpPr txBox="1"/>
          <p:nvPr/>
        </p:nvSpPr>
        <p:spPr>
          <a:xfrm>
            <a:off x="3801900" y="1114425"/>
            <a:ext cx="10684201" cy="1428749"/>
          </a:xfrm>
          <a:prstGeom prst="rect">
            <a:avLst/>
          </a:prstGeom>
        </p:spPr>
        <p:txBody>
          <a:bodyPr lIns="0" tIns="0" rIns="0" bIns="0" rtlCol="0" anchor="t">
            <a:spAutoFit/>
          </a:bodyPr>
          <a:lstStyle/>
          <a:p>
            <a:pPr algn="ctr">
              <a:lnSpc>
                <a:spcPts val="8999"/>
              </a:lnSpc>
            </a:pPr>
            <a:r>
              <a:rPr lang="en-US" sz="9999" spc="499">
                <a:solidFill>
                  <a:srgbClr val="FFFFFF"/>
                </a:solidFill>
                <a:latin typeface="Ballpoint"/>
                <a:ea typeface="Ballpoint"/>
                <a:cs typeface="Ballpoint"/>
                <a:sym typeface="Ballpoint"/>
              </a:rPr>
              <a:t>EMOTIONAL REGULATION</a:t>
            </a:r>
          </a:p>
        </p:txBody>
      </p:sp>
      <p:grpSp>
        <p:nvGrpSpPr>
          <p:cNvPr id="5" name="Group 5"/>
          <p:cNvGrpSpPr/>
          <p:nvPr/>
        </p:nvGrpSpPr>
        <p:grpSpPr>
          <a:xfrm>
            <a:off x="1161114" y="4162579"/>
            <a:ext cx="4501117" cy="1961842"/>
            <a:chOff x="0" y="0"/>
            <a:chExt cx="6001489" cy="2615790"/>
          </a:xfrm>
        </p:grpSpPr>
        <p:sp>
          <p:nvSpPr>
            <p:cNvPr id="6" name="Freeform 6"/>
            <p:cNvSpPr/>
            <p:nvPr/>
          </p:nvSpPr>
          <p:spPr>
            <a:xfrm rot="-5400000">
              <a:off x="-775225" y="775225"/>
              <a:ext cx="2615790" cy="1065340"/>
            </a:xfrm>
            <a:custGeom>
              <a:avLst/>
              <a:gdLst/>
              <a:ahLst/>
              <a:cxnLst/>
              <a:rect l="l" t="t" r="r" b="b"/>
              <a:pathLst>
                <a:path w="2615790" h="1065340">
                  <a:moveTo>
                    <a:pt x="0" y="0"/>
                  </a:moveTo>
                  <a:lnTo>
                    <a:pt x="2615790" y="0"/>
                  </a:lnTo>
                  <a:lnTo>
                    <a:pt x="2615790" y="1065340"/>
                  </a:lnTo>
                  <a:lnTo>
                    <a:pt x="0" y="10653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rot="-5400000" flipV="1">
              <a:off x="4160924" y="775225"/>
              <a:ext cx="2615790" cy="1065340"/>
            </a:xfrm>
            <a:custGeom>
              <a:avLst/>
              <a:gdLst/>
              <a:ahLst/>
              <a:cxnLst/>
              <a:rect l="l" t="t" r="r" b="b"/>
              <a:pathLst>
                <a:path w="2615790" h="1065340">
                  <a:moveTo>
                    <a:pt x="0" y="1065340"/>
                  </a:moveTo>
                  <a:lnTo>
                    <a:pt x="2615790" y="1065340"/>
                  </a:lnTo>
                  <a:lnTo>
                    <a:pt x="2615790" y="0"/>
                  </a:lnTo>
                  <a:lnTo>
                    <a:pt x="0" y="0"/>
                  </a:lnTo>
                  <a:lnTo>
                    <a:pt x="0" y="106534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8" name="TextBox 8"/>
          <p:cNvSpPr txBox="1"/>
          <p:nvPr/>
        </p:nvSpPr>
        <p:spPr>
          <a:xfrm>
            <a:off x="1737653" y="4436634"/>
            <a:ext cx="3348038" cy="1520825"/>
          </a:xfrm>
          <a:prstGeom prst="rect">
            <a:avLst/>
          </a:prstGeom>
        </p:spPr>
        <p:txBody>
          <a:bodyPr lIns="0" tIns="0" rIns="0" bIns="0" rtlCol="0" anchor="t">
            <a:spAutoFit/>
          </a:bodyPr>
          <a:lstStyle/>
          <a:p>
            <a:pPr algn="ctr">
              <a:lnSpc>
                <a:spcPts val="5500"/>
              </a:lnSpc>
            </a:pPr>
            <a:r>
              <a:rPr lang="en-US" sz="5000" spc="450">
                <a:solidFill>
                  <a:srgbClr val="FFFFFF"/>
                </a:solidFill>
                <a:latin typeface="Ballpoint"/>
                <a:ea typeface="Ballpoint"/>
                <a:cs typeface="Ballpoint"/>
                <a:sym typeface="Ballpoint"/>
              </a:rPr>
              <a:t>RECOGNIZE TRIGGERS</a:t>
            </a:r>
          </a:p>
        </p:txBody>
      </p:sp>
      <p:sp>
        <p:nvSpPr>
          <p:cNvPr id="9" name="TextBox 9"/>
          <p:cNvSpPr txBox="1"/>
          <p:nvPr/>
        </p:nvSpPr>
        <p:spPr>
          <a:xfrm>
            <a:off x="7469981" y="4088971"/>
            <a:ext cx="3348038" cy="2216150"/>
          </a:xfrm>
          <a:prstGeom prst="rect">
            <a:avLst/>
          </a:prstGeom>
        </p:spPr>
        <p:txBody>
          <a:bodyPr lIns="0" tIns="0" rIns="0" bIns="0" rtlCol="0" anchor="t">
            <a:spAutoFit/>
          </a:bodyPr>
          <a:lstStyle/>
          <a:p>
            <a:pPr algn="ctr">
              <a:lnSpc>
                <a:spcPts val="5500"/>
              </a:lnSpc>
            </a:pPr>
            <a:r>
              <a:rPr lang="en-US" sz="5000" spc="450">
                <a:solidFill>
                  <a:srgbClr val="FFFFFF"/>
                </a:solidFill>
                <a:latin typeface="Ballpoint"/>
                <a:ea typeface="Ballpoint"/>
                <a:cs typeface="Ballpoint"/>
                <a:sym typeface="Ballpoint"/>
              </a:rPr>
              <a:t>IDENTIFY YOUR FEELINGS</a:t>
            </a:r>
          </a:p>
        </p:txBody>
      </p:sp>
      <p:sp>
        <p:nvSpPr>
          <p:cNvPr id="10" name="TextBox 10"/>
          <p:cNvSpPr txBox="1"/>
          <p:nvPr/>
        </p:nvSpPr>
        <p:spPr>
          <a:xfrm>
            <a:off x="13198612" y="4002087"/>
            <a:ext cx="3348038" cy="2216150"/>
          </a:xfrm>
          <a:prstGeom prst="rect">
            <a:avLst/>
          </a:prstGeom>
        </p:spPr>
        <p:txBody>
          <a:bodyPr lIns="0" tIns="0" rIns="0" bIns="0" rtlCol="0" anchor="t">
            <a:spAutoFit/>
          </a:bodyPr>
          <a:lstStyle/>
          <a:p>
            <a:pPr algn="ctr">
              <a:lnSpc>
                <a:spcPts val="5500"/>
              </a:lnSpc>
            </a:pPr>
            <a:r>
              <a:rPr lang="en-US" sz="5000" spc="450">
                <a:solidFill>
                  <a:srgbClr val="FFFFFF"/>
                </a:solidFill>
                <a:latin typeface="Ballpoint"/>
                <a:ea typeface="Ballpoint"/>
                <a:cs typeface="Ballpoint"/>
                <a:sym typeface="Ballpoint"/>
              </a:rPr>
              <a:t>USE </a:t>
            </a:r>
          </a:p>
          <a:p>
            <a:pPr algn="ctr">
              <a:lnSpc>
                <a:spcPts val="5500"/>
              </a:lnSpc>
            </a:pPr>
            <a:r>
              <a:rPr lang="en-US" sz="5000" spc="450">
                <a:solidFill>
                  <a:srgbClr val="FFFFFF"/>
                </a:solidFill>
                <a:latin typeface="Ballpoint"/>
                <a:ea typeface="Ballpoint"/>
                <a:cs typeface="Ballpoint"/>
                <a:sym typeface="Ballpoint"/>
              </a:rPr>
              <a:t>COPING MECHANISMS</a:t>
            </a:r>
          </a:p>
        </p:txBody>
      </p:sp>
      <p:grpSp>
        <p:nvGrpSpPr>
          <p:cNvPr id="11" name="Group 11"/>
          <p:cNvGrpSpPr/>
          <p:nvPr/>
        </p:nvGrpSpPr>
        <p:grpSpPr>
          <a:xfrm>
            <a:off x="1028700" y="7314944"/>
            <a:ext cx="4633530" cy="2019556"/>
            <a:chOff x="0" y="0"/>
            <a:chExt cx="6178041" cy="2692741"/>
          </a:xfrm>
        </p:grpSpPr>
        <p:sp>
          <p:nvSpPr>
            <p:cNvPr id="12" name="Freeform 12"/>
            <p:cNvSpPr/>
            <p:nvPr/>
          </p:nvSpPr>
          <p:spPr>
            <a:xfrm rot="-5400000">
              <a:off x="-798030" y="798030"/>
              <a:ext cx="2692741" cy="1096680"/>
            </a:xfrm>
            <a:custGeom>
              <a:avLst/>
              <a:gdLst/>
              <a:ahLst/>
              <a:cxnLst/>
              <a:rect l="l" t="t" r="r" b="b"/>
              <a:pathLst>
                <a:path w="2692741" h="1096680">
                  <a:moveTo>
                    <a:pt x="0" y="0"/>
                  </a:moveTo>
                  <a:lnTo>
                    <a:pt x="2692740" y="0"/>
                  </a:lnTo>
                  <a:lnTo>
                    <a:pt x="2692740" y="1096680"/>
                  </a:lnTo>
                  <a:lnTo>
                    <a:pt x="0" y="10966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rot="-5400000" flipV="1">
              <a:off x="4283330" y="798030"/>
              <a:ext cx="2692741" cy="1096680"/>
            </a:xfrm>
            <a:custGeom>
              <a:avLst/>
              <a:gdLst/>
              <a:ahLst/>
              <a:cxnLst/>
              <a:rect l="l" t="t" r="r" b="b"/>
              <a:pathLst>
                <a:path w="2692741" h="1096680">
                  <a:moveTo>
                    <a:pt x="0" y="1096680"/>
                  </a:moveTo>
                  <a:lnTo>
                    <a:pt x="2692741" y="1096680"/>
                  </a:lnTo>
                  <a:lnTo>
                    <a:pt x="2692741" y="0"/>
                  </a:lnTo>
                  <a:lnTo>
                    <a:pt x="0" y="0"/>
                  </a:lnTo>
                  <a:lnTo>
                    <a:pt x="0" y="109668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14" name="TextBox 14"/>
          <p:cNvSpPr txBox="1"/>
          <p:nvPr/>
        </p:nvSpPr>
        <p:spPr>
          <a:xfrm>
            <a:off x="1737653" y="7320692"/>
            <a:ext cx="3348038" cy="2216150"/>
          </a:xfrm>
          <a:prstGeom prst="rect">
            <a:avLst/>
          </a:prstGeom>
        </p:spPr>
        <p:txBody>
          <a:bodyPr lIns="0" tIns="0" rIns="0" bIns="0" rtlCol="0" anchor="t">
            <a:spAutoFit/>
          </a:bodyPr>
          <a:lstStyle/>
          <a:p>
            <a:pPr algn="ctr">
              <a:lnSpc>
                <a:spcPts val="5500"/>
              </a:lnSpc>
            </a:pPr>
            <a:r>
              <a:rPr lang="en-US" sz="5000" spc="450">
                <a:solidFill>
                  <a:srgbClr val="FFFFFF"/>
                </a:solidFill>
                <a:latin typeface="Ballpoint"/>
                <a:ea typeface="Ballpoint"/>
                <a:cs typeface="Ballpoint"/>
                <a:sym typeface="Ballpoint"/>
              </a:rPr>
              <a:t>MAINTAIN A PROFESSIONAL DEMEANOR</a:t>
            </a:r>
          </a:p>
        </p:txBody>
      </p:sp>
      <p:sp>
        <p:nvSpPr>
          <p:cNvPr id="15" name="TextBox 15"/>
          <p:cNvSpPr txBox="1"/>
          <p:nvPr/>
        </p:nvSpPr>
        <p:spPr>
          <a:xfrm>
            <a:off x="7469981" y="6835647"/>
            <a:ext cx="3348038" cy="2911475"/>
          </a:xfrm>
          <a:prstGeom prst="rect">
            <a:avLst/>
          </a:prstGeom>
        </p:spPr>
        <p:txBody>
          <a:bodyPr lIns="0" tIns="0" rIns="0" bIns="0" rtlCol="0" anchor="t">
            <a:spAutoFit/>
          </a:bodyPr>
          <a:lstStyle/>
          <a:p>
            <a:pPr algn="ctr">
              <a:lnSpc>
                <a:spcPts val="5500"/>
              </a:lnSpc>
            </a:pPr>
            <a:r>
              <a:rPr lang="en-US" sz="5000" spc="450">
                <a:solidFill>
                  <a:srgbClr val="FFFFFF"/>
                </a:solidFill>
                <a:latin typeface="Ballpoint"/>
                <a:ea typeface="Ballpoint"/>
                <a:cs typeface="Ballpoint"/>
                <a:sym typeface="Ballpoint"/>
              </a:rPr>
              <a:t>PERFORM EFFECTIVELY DESPITE STRESSORS</a:t>
            </a:r>
          </a:p>
        </p:txBody>
      </p:sp>
      <p:grpSp>
        <p:nvGrpSpPr>
          <p:cNvPr id="16" name="Group 16"/>
          <p:cNvGrpSpPr/>
          <p:nvPr/>
        </p:nvGrpSpPr>
        <p:grpSpPr>
          <a:xfrm>
            <a:off x="12555866" y="7314944"/>
            <a:ext cx="4633530" cy="2019556"/>
            <a:chOff x="0" y="0"/>
            <a:chExt cx="6178041" cy="2692741"/>
          </a:xfrm>
        </p:grpSpPr>
        <p:sp>
          <p:nvSpPr>
            <p:cNvPr id="17" name="Freeform 17"/>
            <p:cNvSpPr/>
            <p:nvPr/>
          </p:nvSpPr>
          <p:spPr>
            <a:xfrm rot="-5400000">
              <a:off x="-798030" y="798030"/>
              <a:ext cx="2692741" cy="1096680"/>
            </a:xfrm>
            <a:custGeom>
              <a:avLst/>
              <a:gdLst/>
              <a:ahLst/>
              <a:cxnLst/>
              <a:rect l="l" t="t" r="r" b="b"/>
              <a:pathLst>
                <a:path w="2692741" h="1096680">
                  <a:moveTo>
                    <a:pt x="0" y="0"/>
                  </a:moveTo>
                  <a:lnTo>
                    <a:pt x="2692740" y="0"/>
                  </a:lnTo>
                  <a:lnTo>
                    <a:pt x="2692740" y="1096680"/>
                  </a:lnTo>
                  <a:lnTo>
                    <a:pt x="0" y="10966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8" name="Freeform 18"/>
            <p:cNvSpPr/>
            <p:nvPr/>
          </p:nvSpPr>
          <p:spPr>
            <a:xfrm rot="-5400000" flipV="1">
              <a:off x="4283330" y="798030"/>
              <a:ext cx="2692741" cy="1096680"/>
            </a:xfrm>
            <a:custGeom>
              <a:avLst/>
              <a:gdLst/>
              <a:ahLst/>
              <a:cxnLst/>
              <a:rect l="l" t="t" r="r" b="b"/>
              <a:pathLst>
                <a:path w="2692741" h="1096680">
                  <a:moveTo>
                    <a:pt x="0" y="1096680"/>
                  </a:moveTo>
                  <a:lnTo>
                    <a:pt x="2692741" y="1096680"/>
                  </a:lnTo>
                  <a:lnTo>
                    <a:pt x="2692741" y="0"/>
                  </a:lnTo>
                  <a:lnTo>
                    <a:pt x="0" y="0"/>
                  </a:lnTo>
                  <a:lnTo>
                    <a:pt x="0" y="109668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19" name="TextBox 19"/>
          <p:cNvSpPr txBox="1"/>
          <p:nvPr/>
        </p:nvSpPr>
        <p:spPr>
          <a:xfrm>
            <a:off x="12801600" y="6799263"/>
            <a:ext cx="4101375" cy="2911475"/>
          </a:xfrm>
          <a:prstGeom prst="rect">
            <a:avLst/>
          </a:prstGeom>
        </p:spPr>
        <p:txBody>
          <a:bodyPr wrap="square" lIns="0" tIns="0" rIns="0" bIns="0" rtlCol="0" anchor="t">
            <a:spAutoFit/>
          </a:bodyPr>
          <a:lstStyle/>
          <a:p>
            <a:pPr algn="ctr">
              <a:lnSpc>
                <a:spcPts val="5500"/>
              </a:lnSpc>
            </a:pPr>
            <a:r>
              <a:rPr lang="en-US" sz="5000" spc="450">
                <a:solidFill>
                  <a:srgbClr val="FFFFFF"/>
                </a:solidFill>
                <a:latin typeface="Ballpoint"/>
                <a:ea typeface="Ballpoint"/>
                <a:cs typeface="Ballpoint"/>
                <a:sym typeface="Ballpoint"/>
              </a:rPr>
              <a:t>RESPOND </a:t>
            </a:r>
          </a:p>
          <a:p>
            <a:pPr algn="ctr">
              <a:lnSpc>
                <a:spcPts val="5500"/>
              </a:lnSpc>
            </a:pPr>
            <a:r>
              <a:rPr lang="en-US" sz="5000" spc="450">
                <a:solidFill>
                  <a:srgbClr val="FFFFFF"/>
                </a:solidFill>
                <a:latin typeface="Ballpoint"/>
                <a:ea typeface="Ballpoint"/>
                <a:cs typeface="Ballpoint"/>
                <a:sym typeface="Ballpoint"/>
              </a:rPr>
              <a:t>CALM </a:t>
            </a:r>
          </a:p>
          <a:p>
            <a:pPr algn="ctr">
              <a:lnSpc>
                <a:spcPts val="5500"/>
              </a:lnSpc>
            </a:pPr>
            <a:r>
              <a:rPr lang="en-US" sz="5000" spc="450">
                <a:solidFill>
                  <a:srgbClr val="FFFFFF"/>
                </a:solidFill>
                <a:latin typeface="Ballpoint"/>
                <a:ea typeface="Ballpoint"/>
                <a:cs typeface="Ballpoint"/>
                <a:sym typeface="Ballpoint"/>
              </a:rPr>
              <a:t>AND APPROPRIATE</a:t>
            </a:r>
          </a:p>
        </p:txBody>
      </p:sp>
      <p:grpSp>
        <p:nvGrpSpPr>
          <p:cNvPr id="20" name="Group 20"/>
          <p:cNvGrpSpPr/>
          <p:nvPr/>
        </p:nvGrpSpPr>
        <p:grpSpPr>
          <a:xfrm>
            <a:off x="6828234" y="7314944"/>
            <a:ext cx="4633530" cy="2019556"/>
            <a:chOff x="0" y="0"/>
            <a:chExt cx="6178041" cy="2692741"/>
          </a:xfrm>
        </p:grpSpPr>
        <p:sp>
          <p:nvSpPr>
            <p:cNvPr id="21" name="Freeform 21"/>
            <p:cNvSpPr/>
            <p:nvPr/>
          </p:nvSpPr>
          <p:spPr>
            <a:xfrm rot="-5400000">
              <a:off x="-798030" y="798030"/>
              <a:ext cx="2692741" cy="1096680"/>
            </a:xfrm>
            <a:custGeom>
              <a:avLst/>
              <a:gdLst/>
              <a:ahLst/>
              <a:cxnLst/>
              <a:rect l="l" t="t" r="r" b="b"/>
              <a:pathLst>
                <a:path w="2692741" h="1096680">
                  <a:moveTo>
                    <a:pt x="0" y="0"/>
                  </a:moveTo>
                  <a:lnTo>
                    <a:pt x="2692740" y="0"/>
                  </a:lnTo>
                  <a:lnTo>
                    <a:pt x="2692740" y="1096680"/>
                  </a:lnTo>
                  <a:lnTo>
                    <a:pt x="0" y="10966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2" name="Freeform 22"/>
            <p:cNvSpPr/>
            <p:nvPr/>
          </p:nvSpPr>
          <p:spPr>
            <a:xfrm rot="-5400000" flipV="1">
              <a:off x="4283330" y="798030"/>
              <a:ext cx="2692741" cy="1096680"/>
            </a:xfrm>
            <a:custGeom>
              <a:avLst/>
              <a:gdLst/>
              <a:ahLst/>
              <a:cxnLst/>
              <a:rect l="l" t="t" r="r" b="b"/>
              <a:pathLst>
                <a:path w="2692741" h="1096680">
                  <a:moveTo>
                    <a:pt x="0" y="1096680"/>
                  </a:moveTo>
                  <a:lnTo>
                    <a:pt x="2692741" y="1096680"/>
                  </a:lnTo>
                  <a:lnTo>
                    <a:pt x="2692741" y="0"/>
                  </a:lnTo>
                  <a:lnTo>
                    <a:pt x="0" y="0"/>
                  </a:lnTo>
                  <a:lnTo>
                    <a:pt x="0" y="109668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23" name="Group 23"/>
          <p:cNvGrpSpPr/>
          <p:nvPr/>
        </p:nvGrpSpPr>
        <p:grpSpPr>
          <a:xfrm>
            <a:off x="6828234" y="4104865"/>
            <a:ext cx="4633530" cy="2019556"/>
            <a:chOff x="0" y="0"/>
            <a:chExt cx="6178041" cy="2692741"/>
          </a:xfrm>
        </p:grpSpPr>
        <p:sp>
          <p:nvSpPr>
            <p:cNvPr id="24" name="Freeform 24"/>
            <p:cNvSpPr/>
            <p:nvPr/>
          </p:nvSpPr>
          <p:spPr>
            <a:xfrm rot="-5400000">
              <a:off x="-798030" y="798030"/>
              <a:ext cx="2692741" cy="1096680"/>
            </a:xfrm>
            <a:custGeom>
              <a:avLst/>
              <a:gdLst/>
              <a:ahLst/>
              <a:cxnLst/>
              <a:rect l="l" t="t" r="r" b="b"/>
              <a:pathLst>
                <a:path w="2692741" h="1096680">
                  <a:moveTo>
                    <a:pt x="0" y="0"/>
                  </a:moveTo>
                  <a:lnTo>
                    <a:pt x="2692740" y="0"/>
                  </a:lnTo>
                  <a:lnTo>
                    <a:pt x="2692740" y="1096680"/>
                  </a:lnTo>
                  <a:lnTo>
                    <a:pt x="0" y="10966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5" name="Freeform 25"/>
            <p:cNvSpPr/>
            <p:nvPr/>
          </p:nvSpPr>
          <p:spPr>
            <a:xfrm rot="-5400000" flipV="1">
              <a:off x="4283330" y="798030"/>
              <a:ext cx="2692741" cy="1096680"/>
            </a:xfrm>
            <a:custGeom>
              <a:avLst/>
              <a:gdLst/>
              <a:ahLst/>
              <a:cxnLst/>
              <a:rect l="l" t="t" r="r" b="b"/>
              <a:pathLst>
                <a:path w="2692741" h="1096680">
                  <a:moveTo>
                    <a:pt x="0" y="1096680"/>
                  </a:moveTo>
                  <a:lnTo>
                    <a:pt x="2692741" y="1096680"/>
                  </a:lnTo>
                  <a:lnTo>
                    <a:pt x="2692741" y="0"/>
                  </a:lnTo>
                  <a:lnTo>
                    <a:pt x="0" y="0"/>
                  </a:lnTo>
                  <a:lnTo>
                    <a:pt x="0" y="109668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26" name="Group 26"/>
          <p:cNvGrpSpPr/>
          <p:nvPr/>
        </p:nvGrpSpPr>
        <p:grpSpPr>
          <a:xfrm>
            <a:off x="12555866" y="4104865"/>
            <a:ext cx="4633530" cy="2019556"/>
            <a:chOff x="0" y="0"/>
            <a:chExt cx="6178041" cy="2692741"/>
          </a:xfrm>
        </p:grpSpPr>
        <p:sp>
          <p:nvSpPr>
            <p:cNvPr id="27" name="Freeform 27"/>
            <p:cNvSpPr/>
            <p:nvPr/>
          </p:nvSpPr>
          <p:spPr>
            <a:xfrm rot="-5400000">
              <a:off x="-798030" y="798030"/>
              <a:ext cx="2692741" cy="1096680"/>
            </a:xfrm>
            <a:custGeom>
              <a:avLst/>
              <a:gdLst/>
              <a:ahLst/>
              <a:cxnLst/>
              <a:rect l="l" t="t" r="r" b="b"/>
              <a:pathLst>
                <a:path w="2692741" h="1096680">
                  <a:moveTo>
                    <a:pt x="0" y="0"/>
                  </a:moveTo>
                  <a:lnTo>
                    <a:pt x="2692740" y="0"/>
                  </a:lnTo>
                  <a:lnTo>
                    <a:pt x="2692740" y="1096680"/>
                  </a:lnTo>
                  <a:lnTo>
                    <a:pt x="0" y="10966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8" name="Freeform 28"/>
            <p:cNvSpPr/>
            <p:nvPr/>
          </p:nvSpPr>
          <p:spPr>
            <a:xfrm rot="-5400000" flipV="1">
              <a:off x="4283330" y="798030"/>
              <a:ext cx="2692741" cy="1096680"/>
            </a:xfrm>
            <a:custGeom>
              <a:avLst/>
              <a:gdLst/>
              <a:ahLst/>
              <a:cxnLst/>
              <a:rect l="l" t="t" r="r" b="b"/>
              <a:pathLst>
                <a:path w="2692741" h="1096680">
                  <a:moveTo>
                    <a:pt x="0" y="1096680"/>
                  </a:moveTo>
                  <a:lnTo>
                    <a:pt x="2692741" y="1096680"/>
                  </a:lnTo>
                  <a:lnTo>
                    <a:pt x="2692741" y="0"/>
                  </a:lnTo>
                  <a:lnTo>
                    <a:pt x="0" y="0"/>
                  </a:lnTo>
                  <a:lnTo>
                    <a:pt x="0" y="109668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1892886" y="2711017"/>
            <a:ext cx="7210383" cy="5485275"/>
          </a:xfrm>
          <a:custGeom>
            <a:avLst/>
            <a:gdLst/>
            <a:ahLst/>
            <a:cxnLst/>
            <a:rect l="l" t="t" r="r" b="b"/>
            <a:pathLst>
              <a:path w="7210383" h="5485275">
                <a:moveTo>
                  <a:pt x="0" y="0"/>
                </a:moveTo>
                <a:lnTo>
                  <a:pt x="7210383" y="0"/>
                </a:lnTo>
                <a:lnTo>
                  <a:pt x="7210383" y="5485275"/>
                </a:lnTo>
                <a:lnTo>
                  <a:pt x="0" y="5485275"/>
                </a:lnTo>
                <a:lnTo>
                  <a:pt x="0" y="0"/>
                </a:lnTo>
                <a:close/>
              </a:path>
            </a:pathLst>
          </a:custGeom>
          <a:blipFill>
            <a:blip r:embed="rId3"/>
            <a:stretch>
              <a:fillRect l="-112511" t="-16319" b="-30616"/>
            </a:stretch>
          </a:blipFill>
        </p:spPr>
        <p:txBody>
          <a:bodyPr/>
          <a:lstStyle/>
          <a:p>
            <a:endParaRPr lang="en-US"/>
          </a:p>
        </p:txBody>
      </p:sp>
      <p:sp>
        <p:nvSpPr>
          <p:cNvPr id="4" name="Freeform 4"/>
          <p:cNvSpPr/>
          <p:nvPr/>
        </p:nvSpPr>
        <p:spPr>
          <a:xfrm>
            <a:off x="9526944" y="2705099"/>
            <a:ext cx="7210383" cy="5635476"/>
          </a:xfrm>
          <a:custGeom>
            <a:avLst/>
            <a:gdLst/>
            <a:ahLst/>
            <a:cxnLst/>
            <a:rect l="l" t="t" r="r" b="b"/>
            <a:pathLst>
              <a:path w="7210383" h="5635476">
                <a:moveTo>
                  <a:pt x="0" y="0"/>
                </a:moveTo>
                <a:lnTo>
                  <a:pt x="7210384" y="0"/>
                </a:lnTo>
                <a:lnTo>
                  <a:pt x="7210384" y="5635476"/>
                </a:lnTo>
                <a:lnTo>
                  <a:pt x="0" y="5635476"/>
                </a:lnTo>
                <a:lnTo>
                  <a:pt x="0" y="0"/>
                </a:lnTo>
                <a:close/>
              </a:path>
            </a:pathLst>
          </a:custGeom>
          <a:blipFill>
            <a:blip r:embed="rId3"/>
            <a:stretch>
              <a:fillRect l="-112511" t="-15779" b="-27240"/>
            </a:stretch>
          </a:blipFill>
        </p:spPr>
        <p:txBody>
          <a:bodyPr/>
          <a:lstStyle/>
          <a:p>
            <a:endParaRPr lang="en-US"/>
          </a:p>
        </p:txBody>
      </p:sp>
      <p:sp>
        <p:nvSpPr>
          <p:cNvPr id="5" name="TextBox 5"/>
          <p:cNvSpPr txBox="1"/>
          <p:nvPr/>
        </p:nvSpPr>
        <p:spPr>
          <a:xfrm>
            <a:off x="9677783" y="4722943"/>
            <a:ext cx="6609970" cy="4039567"/>
          </a:xfrm>
          <a:prstGeom prst="rect">
            <a:avLst/>
          </a:prstGeom>
        </p:spPr>
        <p:txBody>
          <a:bodyPr wrap="square" lIns="0" tIns="0" rIns="0" bIns="0" rtlCol="0" anchor="t">
            <a:spAutoFit/>
          </a:bodyPr>
          <a:lstStyle/>
          <a:p>
            <a:pPr marL="1028700" indent="-571500" algn="l">
              <a:lnSpc>
                <a:spcPts val="4500"/>
              </a:lnSpc>
              <a:buFont typeface="Arial" panose="020B0604020202020204" pitchFamily="34" charset="0"/>
              <a:buChar char="•"/>
            </a:pPr>
            <a:r>
              <a:rPr lang="en-US" sz="3600">
                <a:solidFill>
                  <a:srgbClr val="000000"/>
                </a:solidFill>
                <a:latin typeface="One Little Font" panose="020B0604020202020204" charset="0"/>
                <a:ea typeface="Blacker Sans Pro"/>
                <a:cs typeface="Blacker Sans Pro"/>
                <a:sym typeface="Blacker Sans Pro"/>
              </a:rPr>
              <a:t>My Boundaries</a:t>
            </a:r>
          </a:p>
          <a:p>
            <a:pPr marL="1028700" indent="-571500" algn="l">
              <a:lnSpc>
                <a:spcPts val="4500"/>
              </a:lnSpc>
              <a:buFont typeface="Arial" panose="020B0604020202020204" pitchFamily="34" charset="0"/>
              <a:buChar char="•"/>
            </a:pPr>
            <a:r>
              <a:rPr lang="en-US" sz="3600">
                <a:solidFill>
                  <a:srgbClr val="000000"/>
                </a:solidFill>
                <a:latin typeface="One Little Font" panose="020B0604020202020204" charset="0"/>
                <a:ea typeface="Blacker Sans Pro"/>
                <a:cs typeface="Blacker Sans Pro"/>
                <a:sym typeface="Blacker Sans Pro"/>
              </a:rPr>
              <a:t>My thoughts and actions</a:t>
            </a:r>
          </a:p>
          <a:p>
            <a:pPr marL="1028700" indent="-571500" algn="l">
              <a:lnSpc>
                <a:spcPts val="4500"/>
              </a:lnSpc>
              <a:buFont typeface="Arial" panose="020B0604020202020204" pitchFamily="34" charset="0"/>
              <a:buChar char="•"/>
            </a:pPr>
            <a:r>
              <a:rPr lang="en-US" sz="3600">
                <a:solidFill>
                  <a:srgbClr val="000000"/>
                </a:solidFill>
                <a:latin typeface="One Little Font" panose="020B0604020202020204" charset="0"/>
                <a:ea typeface="Blacker Sans Pro"/>
                <a:cs typeface="Blacker Sans Pro"/>
                <a:sym typeface="Blacker Sans Pro"/>
              </a:rPr>
              <a:t>Goals I set</a:t>
            </a:r>
          </a:p>
          <a:p>
            <a:pPr marL="1028700" indent="-571500" algn="l">
              <a:lnSpc>
                <a:spcPts val="4500"/>
              </a:lnSpc>
              <a:buFont typeface="Arial" panose="020B0604020202020204" pitchFamily="34" charset="0"/>
              <a:buChar char="•"/>
            </a:pPr>
            <a:r>
              <a:rPr lang="en-US" sz="3600">
                <a:solidFill>
                  <a:srgbClr val="000000"/>
                </a:solidFill>
                <a:latin typeface="One Little Font" panose="020B0604020202020204" charset="0"/>
                <a:ea typeface="Blacker Sans Pro"/>
                <a:cs typeface="Blacker Sans Pro"/>
                <a:sym typeface="Blacker Sans Pro"/>
              </a:rPr>
              <a:t>How I speak to myself</a:t>
            </a:r>
          </a:p>
          <a:p>
            <a:pPr marL="1028700" indent="-571500" algn="l">
              <a:lnSpc>
                <a:spcPts val="4500"/>
              </a:lnSpc>
              <a:buFont typeface="Arial" panose="020B0604020202020204" pitchFamily="34" charset="0"/>
              <a:buChar char="•"/>
            </a:pPr>
            <a:r>
              <a:rPr lang="en-US" sz="3600">
                <a:solidFill>
                  <a:srgbClr val="000000"/>
                </a:solidFill>
                <a:latin typeface="One Little Font" panose="020B0604020202020204" charset="0"/>
                <a:ea typeface="Blacker Sans Pro"/>
                <a:cs typeface="Blacker Sans Pro"/>
                <a:sym typeface="Blacker Sans Pro"/>
              </a:rPr>
              <a:t>What I give my energy to</a:t>
            </a:r>
          </a:p>
          <a:p>
            <a:pPr marL="1028700" indent="-571500" algn="l">
              <a:lnSpc>
                <a:spcPts val="4500"/>
              </a:lnSpc>
              <a:buFont typeface="Arial" panose="020B0604020202020204" pitchFamily="34" charset="0"/>
              <a:buChar char="•"/>
            </a:pPr>
            <a:r>
              <a:rPr lang="en-US" sz="3600">
                <a:solidFill>
                  <a:srgbClr val="000000"/>
                </a:solidFill>
                <a:latin typeface="One Little Font" panose="020B0604020202020204" charset="0"/>
                <a:ea typeface="Blacker Sans Pro"/>
                <a:cs typeface="Blacker Sans Pro"/>
                <a:sym typeface="Blacker Sans Pro"/>
              </a:rPr>
              <a:t>How I handle challenges</a:t>
            </a:r>
          </a:p>
          <a:p>
            <a:pPr marL="914400" indent="-457200" algn="l">
              <a:lnSpc>
                <a:spcPts val="4500"/>
              </a:lnSpc>
            </a:pPr>
            <a:endParaRPr lang="en-US" sz="3600">
              <a:solidFill>
                <a:srgbClr val="000000"/>
              </a:solidFill>
              <a:latin typeface="One Little Font" panose="020B0604020202020204" charset="0"/>
              <a:ea typeface="Blacker Sans Pro"/>
              <a:cs typeface="Blacker Sans Pro"/>
              <a:sym typeface="Blacker Sans Pro"/>
            </a:endParaRPr>
          </a:p>
        </p:txBody>
      </p:sp>
      <p:sp>
        <p:nvSpPr>
          <p:cNvPr id="6" name="TextBox 6"/>
          <p:cNvSpPr txBox="1"/>
          <p:nvPr/>
        </p:nvSpPr>
        <p:spPr>
          <a:xfrm>
            <a:off x="2145830" y="4722943"/>
            <a:ext cx="5830441" cy="3462486"/>
          </a:xfrm>
          <a:prstGeom prst="rect">
            <a:avLst/>
          </a:prstGeom>
        </p:spPr>
        <p:txBody>
          <a:bodyPr wrap="square" lIns="0" tIns="0" rIns="0" bIns="0" rtlCol="0" anchor="t">
            <a:spAutoFit/>
          </a:bodyPr>
          <a:lstStyle/>
          <a:p>
            <a:pPr marL="914400" indent="-457200" algn="l">
              <a:lnSpc>
                <a:spcPts val="4500"/>
              </a:lnSpc>
              <a:buFont typeface="Arial" panose="020B0604020202020204" pitchFamily="34" charset="0"/>
              <a:buChar char="•"/>
            </a:pPr>
            <a:r>
              <a:rPr lang="en-US" sz="3600">
                <a:solidFill>
                  <a:srgbClr val="000000"/>
                </a:solidFill>
                <a:latin typeface="One Little Font" panose="020B0604020202020204" charset="0"/>
                <a:ea typeface="Blacker Sans Pro"/>
                <a:cs typeface="Blacker Sans Pro"/>
                <a:sym typeface="Blacker Sans Pro"/>
              </a:rPr>
              <a:t>Past</a:t>
            </a:r>
          </a:p>
          <a:p>
            <a:pPr marL="914400" indent="-457200" algn="l">
              <a:lnSpc>
                <a:spcPts val="4500"/>
              </a:lnSpc>
              <a:buFont typeface="Arial" panose="020B0604020202020204" pitchFamily="34" charset="0"/>
              <a:buChar char="•"/>
            </a:pPr>
            <a:r>
              <a:rPr lang="en-US" sz="3600">
                <a:solidFill>
                  <a:srgbClr val="000000"/>
                </a:solidFill>
                <a:latin typeface="One Little Font" panose="020B0604020202020204" charset="0"/>
                <a:ea typeface="Blacker Sans Pro"/>
                <a:cs typeface="Blacker Sans Pro"/>
                <a:sym typeface="Blacker Sans Pro"/>
              </a:rPr>
              <a:t>Future</a:t>
            </a:r>
          </a:p>
          <a:p>
            <a:pPr marL="914400" indent="-457200" algn="l">
              <a:lnSpc>
                <a:spcPts val="4500"/>
              </a:lnSpc>
              <a:buFont typeface="Arial" panose="020B0604020202020204" pitchFamily="34" charset="0"/>
              <a:buChar char="•"/>
            </a:pPr>
            <a:r>
              <a:rPr lang="en-US" sz="3600">
                <a:solidFill>
                  <a:srgbClr val="000000"/>
                </a:solidFill>
                <a:latin typeface="One Little Font" panose="020B0604020202020204" charset="0"/>
                <a:ea typeface="Blacker Sans Pro"/>
                <a:cs typeface="Blacker Sans Pro"/>
                <a:sym typeface="Blacker Sans Pro"/>
              </a:rPr>
              <a:t>Opinions of others</a:t>
            </a:r>
          </a:p>
          <a:p>
            <a:pPr marL="914400" indent="-457200" algn="l">
              <a:lnSpc>
                <a:spcPts val="4500"/>
              </a:lnSpc>
              <a:buFont typeface="Arial" panose="020B0604020202020204" pitchFamily="34" charset="0"/>
              <a:buChar char="•"/>
            </a:pPr>
            <a:r>
              <a:rPr lang="en-US" sz="3600">
                <a:solidFill>
                  <a:srgbClr val="000000"/>
                </a:solidFill>
                <a:latin typeface="One Little Font" panose="020B0604020202020204" charset="0"/>
                <a:ea typeface="Blacker Sans Pro"/>
                <a:cs typeface="Blacker Sans Pro"/>
                <a:sym typeface="Blacker Sans Pro"/>
              </a:rPr>
              <a:t>What other people think of me</a:t>
            </a:r>
          </a:p>
          <a:p>
            <a:pPr marL="914400" indent="-1828800" algn="l">
              <a:lnSpc>
                <a:spcPts val="4500"/>
              </a:lnSpc>
            </a:pPr>
            <a:endParaRPr lang="en-US" sz="3600">
              <a:solidFill>
                <a:srgbClr val="000000"/>
              </a:solidFill>
              <a:latin typeface="One Little Font" panose="020B0604020202020204" charset="0"/>
              <a:ea typeface="Blacker Sans Pro"/>
              <a:cs typeface="Blacker Sans Pro"/>
              <a:sym typeface="Blacker Sans Pro"/>
            </a:endParaRPr>
          </a:p>
        </p:txBody>
      </p:sp>
      <p:sp>
        <p:nvSpPr>
          <p:cNvPr id="7" name="Freeform 7"/>
          <p:cNvSpPr/>
          <p:nvPr/>
        </p:nvSpPr>
        <p:spPr>
          <a:xfrm rot="229692">
            <a:off x="1397565" y="2538761"/>
            <a:ext cx="7922968" cy="1973539"/>
          </a:xfrm>
          <a:custGeom>
            <a:avLst/>
            <a:gdLst/>
            <a:ahLst/>
            <a:cxnLst/>
            <a:rect l="l" t="t" r="r" b="b"/>
            <a:pathLst>
              <a:path w="7922968" h="1973539">
                <a:moveTo>
                  <a:pt x="0" y="0"/>
                </a:moveTo>
                <a:lnTo>
                  <a:pt x="7922968" y="0"/>
                </a:lnTo>
                <a:lnTo>
                  <a:pt x="7922968" y="1973540"/>
                </a:lnTo>
                <a:lnTo>
                  <a:pt x="0" y="19735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TextBox 8"/>
          <p:cNvSpPr txBox="1"/>
          <p:nvPr/>
        </p:nvSpPr>
        <p:spPr>
          <a:xfrm rot="-355321">
            <a:off x="2824918" y="3228443"/>
            <a:ext cx="5071210" cy="653404"/>
          </a:xfrm>
          <a:prstGeom prst="rect">
            <a:avLst/>
          </a:prstGeom>
        </p:spPr>
        <p:txBody>
          <a:bodyPr lIns="0" tIns="0" rIns="0" bIns="0" rtlCol="0" anchor="t">
            <a:spAutoFit/>
          </a:bodyPr>
          <a:lstStyle/>
          <a:p>
            <a:pPr marL="0" lvl="0" indent="0" algn="ctr">
              <a:lnSpc>
                <a:spcPts val="5128"/>
              </a:lnSpc>
            </a:pPr>
            <a:r>
              <a:rPr lang="en-US" sz="4498" b="1">
                <a:solidFill>
                  <a:srgbClr val="FFFFFF"/>
                </a:solidFill>
                <a:latin typeface="One Little Font Bold"/>
                <a:ea typeface="One Little Font Bold"/>
                <a:cs typeface="One Little Font Bold"/>
                <a:sym typeface="One Little Font Bold"/>
              </a:rPr>
              <a:t>NOT IN MY CONTROL</a:t>
            </a:r>
          </a:p>
        </p:txBody>
      </p:sp>
      <p:sp>
        <p:nvSpPr>
          <p:cNvPr id="9" name="Freeform 9"/>
          <p:cNvSpPr/>
          <p:nvPr/>
        </p:nvSpPr>
        <p:spPr>
          <a:xfrm rot="229692">
            <a:off x="8967467" y="2538761"/>
            <a:ext cx="7922968" cy="1973539"/>
          </a:xfrm>
          <a:custGeom>
            <a:avLst/>
            <a:gdLst/>
            <a:ahLst/>
            <a:cxnLst/>
            <a:rect l="l" t="t" r="r" b="b"/>
            <a:pathLst>
              <a:path w="7922968" h="1973539">
                <a:moveTo>
                  <a:pt x="0" y="0"/>
                </a:moveTo>
                <a:lnTo>
                  <a:pt x="7922968" y="0"/>
                </a:lnTo>
                <a:lnTo>
                  <a:pt x="7922968" y="1973540"/>
                </a:lnTo>
                <a:lnTo>
                  <a:pt x="0" y="19735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rot="-355321">
            <a:off x="10349657" y="3233102"/>
            <a:ext cx="5161537" cy="653415"/>
          </a:xfrm>
          <a:prstGeom prst="rect">
            <a:avLst/>
          </a:prstGeom>
        </p:spPr>
        <p:txBody>
          <a:bodyPr lIns="0" tIns="0" rIns="0" bIns="0" rtlCol="0" anchor="t">
            <a:spAutoFit/>
          </a:bodyPr>
          <a:lstStyle/>
          <a:p>
            <a:pPr marL="0" lvl="0" indent="0" algn="ctr">
              <a:lnSpc>
                <a:spcPts val="5130"/>
              </a:lnSpc>
            </a:pPr>
            <a:r>
              <a:rPr lang="en-US" sz="4500" b="1">
                <a:solidFill>
                  <a:srgbClr val="FFFFFF"/>
                </a:solidFill>
                <a:latin typeface="One Little Font Bold"/>
                <a:ea typeface="One Little Font Bold"/>
                <a:cs typeface="One Little Font Bold"/>
                <a:sym typeface="One Little Font Bold"/>
              </a:rPr>
              <a:t>IN MY CONTROL</a:t>
            </a:r>
          </a:p>
        </p:txBody>
      </p:sp>
      <p:sp>
        <p:nvSpPr>
          <p:cNvPr id="11" name="Freeform 11"/>
          <p:cNvSpPr/>
          <p:nvPr/>
        </p:nvSpPr>
        <p:spPr>
          <a:xfrm rot="490283">
            <a:off x="279264" y="8568410"/>
            <a:ext cx="3360416" cy="2163268"/>
          </a:xfrm>
          <a:custGeom>
            <a:avLst/>
            <a:gdLst/>
            <a:ahLst/>
            <a:cxnLst/>
            <a:rect l="l" t="t" r="r" b="b"/>
            <a:pathLst>
              <a:path w="3360416" h="2163268">
                <a:moveTo>
                  <a:pt x="0" y="0"/>
                </a:moveTo>
                <a:lnTo>
                  <a:pt x="3360416" y="0"/>
                </a:lnTo>
                <a:lnTo>
                  <a:pt x="3360416" y="2163268"/>
                </a:lnTo>
                <a:lnTo>
                  <a:pt x="0" y="21632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rot="-6620946">
            <a:off x="14155947" y="8253936"/>
            <a:ext cx="3182474" cy="4397891"/>
          </a:xfrm>
          <a:custGeom>
            <a:avLst/>
            <a:gdLst/>
            <a:ahLst/>
            <a:cxnLst/>
            <a:rect l="l" t="t" r="r" b="b"/>
            <a:pathLst>
              <a:path w="3182474" h="4397891">
                <a:moveTo>
                  <a:pt x="0" y="0"/>
                </a:moveTo>
                <a:lnTo>
                  <a:pt x="3182474" y="0"/>
                </a:lnTo>
                <a:lnTo>
                  <a:pt x="3182474" y="4397891"/>
                </a:lnTo>
                <a:lnTo>
                  <a:pt x="0" y="439789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TextBox 13"/>
          <p:cNvSpPr txBox="1"/>
          <p:nvPr/>
        </p:nvSpPr>
        <p:spPr>
          <a:xfrm>
            <a:off x="1028700" y="1114425"/>
            <a:ext cx="16230600" cy="1428749"/>
          </a:xfrm>
          <a:prstGeom prst="rect">
            <a:avLst/>
          </a:prstGeom>
        </p:spPr>
        <p:txBody>
          <a:bodyPr lIns="0" tIns="0" rIns="0" bIns="0" rtlCol="0" anchor="t">
            <a:spAutoFit/>
          </a:bodyPr>
          <a:lstStyle/>
          <a:p>
            <a:pPr algn="ctr">
              <a:lnSpc>
                <a:spcPts val="8999"/>
              </a:lnSpc>
            </a:pPr>
            <a:r>
              <a:rPr lang="en-US" sz="9999" spc="499">
                <a:solidFill>
                  <a:srgbClr val="FFFFFF"/>
                </a:solidFill>
                <a:latin typeface="Ballpoint"/>
                <a:ea typeface="Ballpoint"/>
                <a:cs typeface="Ballpoint"/>
                <a:sym typeface="Ballpoint"/>
              </a:rPr>
              <a:t>REDUCE INTENSITY OF REACTIONS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5D69F-6DB5-A3D5-6368-9C3600B28B6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113FDEA-0F02-72AD-178A-D6DE83E47A32}"/>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5" name="TextBox 5">
            <a:extLst>
              <a:ext uri="{FF2B5EF4-FFF2-40B4-BE49-F238E27FC236}">
                <a16:creationId xmlns:a16="http://schemas.microsoft.com/office/drawing/2014/main" id="{F74E3B0F-AD02-F819-9239-AA40C10240B4}"/>
              </a:ext>
            </a:extLst>
          </p:cNvPr>
          <p:cNvSpPr txBox="1"/>
          <p:nvPr/>
        </p:nvSpPr>
        <p:spPr>
          <a:xfrm>
            <a:off x="2309832" y="278530"/>
            <a:ext cx="13584513" cy="3744615"/>
          </a:xfrm>
          <a:prstGeom prst="rect">
            <a:avLst/>
          </a:prstGeom>
        </p:spPr>
        <p:txBody>
          <a:bodyPr wrap="square" lIns="0" tIns="0" rIns="0" bIns="0" rtlCol="0" anchor="t">
            <a:spAutoFit/>
          </a:bodyPr>
          <a:lstStyle/>
          <a:p>
            <a:pPr marL="0" lvl="0" indent="0" algn="ctr">
              <a:lnSpc>
                <a:spcPts val="14581"/>
              </a:lnSpc>
            </a:pPr>
            <a:r>
              <a:rPr lang="en-US" sz="10000" b="1">
                <a:solidFill>
                  <a:srgbClr val="FFFFFF"/>
                </a:solidFill>
                <a:latin typeface="One Little Font Bold"/>
                <a:ea typeface="One Little Font Bold"/>
                <a:cs typeface="One Little Font Bold"/>
                <a:sym typeface="One Little Font Bold"/>
              </a:rPr>
              <a:t>CHARACTERICTICS OF STRONG SELF-REGULATION</a:t>
            </a:r>
          </a:p>
        </p:txBody>
      </p:sp>
      <p:sp>
        <p:nvSpPr>
          <p:cNvPr id="6" name="Freeform 6">
            <a:extLst>
              <a:ext uri="{FF2B5EF4-FFF2-40B4-BE49-F238E27FC236}">
                <a16:creationId xmlns:a16="http://schemas.microsoft.com/office/drawing/2014/main" id="{D8532605-1BCD-5F36-A632-8115E8547A6B}"/>
              </a:ext>
            </a:extLst>
          </p:cNvPr>
          <p:cNvSpPr/>
          <p:nvPr/>
        </p:nvSpPr>
        <p:spPr>
          <a:xfrm rot="6511463">
            <a:off x="15665785" y="676042"/>
            <a:ext cx="1460986" cy="1330826"/>
          </a:xfrm>
          <a:custGeom>
            <a:avLst/>
            <a:gdLst/>
            <a:ahLst/>
            <a:cxnLst/>
            <a:rect l="l" t="t" r="r" b="b"/>
            <a:pathLst>
              <a:path w="1460986" h="1330826">
                <a:moveTo>
                  <a:pt x="0" y="0"/>
                </a:moveTo>
                <a:lnTo>
                  <a:pt x="1460987" y="0"/>
                </a:lnTo>
                <a:lnTo>
                  <a:pt x="1460987" y="1330826"/>
                </a:lnTo>
                <a:lnTo>
                  <a:pt x="0" y="13308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a:extLst>
              <a:ext uri="{FF2B5EF4-FFF2-40B4-BE49-F238E27FC236}">
                <a16:creationId xmlns:a16="http://schemas.microsoft.com/office/drawing/2014/main" id="{C3205F5B-F628-C1ED-B225-C0DDC56946E6}"/>
              </a:ext>
            </a:extLst>
          </p:cNvPr>
          <p:cNvSpPr/>
          <p:nvPr/>
        </p:nvSpPr>
        <p:spPr>
          <a:xfrm rot="7407152">
            <a:off x="15191403" y="7927092"/>
            <a:ext cx="4135793" cy="2662417"/>
          </a:xfrm>
          <a:custGeom>
            <a:avLst/>
            <a:gdLst/>
            <a:ahLst/>
            <a:cxnLst/>
            <a:rect l="l" t="t" r="r" b="b"/>
            <a:pathLst>
              <a:path w="4135793" h="2662417">
                <a:moveTo>
                  <a:pt x="0" y="0"/>
                </a:moveTo>
                <a:lnTo>
                  <a:pt x="4135794" y="0"/>
                </a:lnTo>
                <a:lnTo>
                  <a:pt x="4135794" y="2662416"/>
                </a:lnTo>
                <a:lnTo>
                  <a:pt x="0" y="26624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Freeform 13">
            <a:extLst>
              <a:ext uri="{FF2B5EF4-FFF2-40B4-BE49-F238E27FC236}">
                <a16:creationId xmlns:a16="http://schemas.microsoft.com/office/drawing/2014/main" id="{F501421A-95F3-159D-34F7-180F94166A61}"/>
              </a:ext>
            </a:extLst>
          </p:cNvPr>
          <p:cNvSpPr/>
          <p:nvPr/>
        </p:nvSpPr>
        <p:spPr>
          <a:xfrm rot="3753229">
            <a:off x="-330212" y="-731170"/>
            <a:ext cx="3182474" cy="4397891"/>
          </a:xfrm>
          <a:custGeom>
            <a:avLst/>
            <a:gdLst/>
            <a:ahLst/>
            <a:cxnLst/>
            <a:rect l="l" t="t" r="r" b="b"/>
            <a:pathLst>
              <a:path w="3182474" h="4397891">
                <a:moveTo>
                  <a:pt x="0" y="0"/>
                </a:moveTo>
                <a:lnTo>
                  <a:pt x="3182474" y="0"/>
                </a:lnTo>
                <a:lnTo>
                  <a:pt x="3182474" y="4397891"/>
                </a:lnTo>
                <a:lnTo>
                  <a:pt x="0" y="439789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 name="Freeform 9">
            <a:extLst>
              <a:ext uri="{FF2B5EF4-FFF2-40B4-BE49-F238E27FC236}">
                <a16:creationId xmlns:a16="http://schemas.microsoft.com/office/drawing/2014/main" id="{E54D7CB2-1631-9D72-57E6-96C7690C0F53}"/>
              </a:ext>
            </a:extLst>
          </p:cNvPr>
          <p:cNvSpPr/>
          <p:nvPr/>
        </p:nvSpPr>
        <p:spPr>
          <a:xfrm>
            <a:off x="5867400" y="4152853"/>
            <a:ext cx="6440141" cy="5629666"/>
          </a:xfrm>
          <a:custGeom>
            <a:avLst/>
            <a:gdLst/>
            <a:ahLst/>
            <a:cxnLst/>
            <a:rect l="l" t="t" r="r" b="b"/>
            <a:pathLst>
              <a:path w="6440141" h="5629666">
                <a:moveTo>
                  <a:pt x="0" y="0"/>
                </a:moveTo>
                <a:lnTo>
                  <a:pt x="6440141" y="0"/>
                </a:lnTo>
                <a:lnTo>
                  <a:pt x="6440141" y="5629666"/>
                </a:lnTo>
                <a:lnTo>
                  <a:pt x="0" y="5629666"/>
                </a:lnTo>
                <a:lnTo>
                  <a:pt x="0" y="0"/>
                </a:lnTo>
                <a:close/>
              </a:path>
            </a:pathLst>
          </a:custGeom>
          <a:blipFill>
            <a:blip r:embed="rId9"/>
            <a:stretch>
              <a:fillRect l="-5736" r="-2708"/>
            </a:stretch>
          </a:blipFill>
        </p:spPr>
        <p:txBody>
          <a:bodyPr/>
          <a:lstStyle/>
          <a:p>
            <a:endParaRPr lang="en-US"/>
          </a:p>
        </p:txBody>
      </p:sp>
      <p:sp>
        <p:nvSpPr>
          <p:cNvPr id="15" name="TextBox 11">
            <a:extLst>
              <a:ext uri="{FF2B5EF4-FFF2-40B4-BE49-F238E27FC236}">
                <a16:creationId xmlns:a16="http://schemas.microsoft.com/office/drawing/2014/main" id="{C2FF6E1D-5DA2-834A-63FB-5D44631957B3}"/>
              </a:ext>
            </a:extLst>
          </p:cNvPr>
          <p:cNvSpPr txBox="1"/>
          <p:nvPr/>
        </p:nvSpPr>
        <p:spPr>
          <a:xfrm>
            <a:off x="6306170" y="5450573"/>
            <a:ext cx="5675659" cy="3447098"/>
          </a:xfrm>
          <a:prstGeom prst="rect">
            <a:avLst/>
          </a:prstGeom>
        </p:spPr>
        <p:txBody>
          <a:bodyPr wrap="square" lIns="0" tIns="0" rIns="0" bIns="0" rtlCol="0" anchor="t">
            <a:spAutoFit/>
          </a:bodyPr>
          <a:lstStyle/>
          <a:p>
            <a:pPr marL="685800" lvl="0" indent="-685800">
              <a:buFont typeface="Arial" panose="020B0604020202020204" pitchFamily="34" charset="0"/>
              <a:buChar char="•"/>
            </a:pPr>
            <a:r>
              <a:rPr lang="en-US" sz="3200" b="1">
                <a:solidFill>
                  <a:srgbClr val="000000"/>
                </a:solidFill>
                <a:latin typeface="One Little Font" panose="020B0604020202020204" charset="0"/>
                <a:ea typeface="One Little Font Bold"/>
                <a:cs typeface="One Little Font Bold"/>
                <a:sym typeface="One Little Font Bold"/>
              </a:rPr>
              <a:t>Strong self-discipline and self-control</a:t>
            </a:r>
          </a:p>
          <a:p>
            <a:pPr marL="685800" lvl="0" indent="-685800">
              <a:buFont typeface="Arial" panose="020B0604020202020204" pitchFamily="34" charset="0"/>
              <a:buChar char="•"/>
            </a:pPr>
            <a:r>
              <a:rPr lang="en-US" sz="3200" b="1">
                <a:solidFill>
                  <a:srgbClr val="000000"/>
                </a:solidFill>
                <a:latin typeface="One Little Font" panose="020B0604020202020204" charset="0"/>
                <a:ea typeface="One Little Font Bold"/>
                <a:cs typeface="One Little Font Bold"/>
                <a:sym typeface="One Little Font Bold"/>
              </a:rPr>
              <a:t>Thoughtful of how they influence others</a:t>
            </a:r>
          </a:p>
          <a:p>
            <a:pPr marL="685800" lvl="0" indent="-685800">
              <a:buFont typeface="Arial" panose="020B0604020202020204" pitchFamily="34" charset="0"/>
              <a:buChar char="•"/>
            </a:pPr>
            <a:r>
              <a:rPr lang="en-US" sz="3200" b="1">
                <a:solidFill>
                  <a:srgbClr val="000000"/>
                </a:solidFill>
                <a:latin typeface="One Little Font" panose="020B0604020202020204" charset="0"/>
                <a:ea typeface="One Little Font Bold"/>
                <a:cs typeface="One Little Font Bold"/>
                <a:sym typeface="One Little Font Bold"/>
              </a:rPr>
              <a:t>Take responsibility of their actions</a:t>
            </a:r>
          </a:p>
          <a:p>
            <a:pPr marL="685800" lvl="0" indent="-685800">
              <a:buFont typeface="Arial" panose="020B0604020202020204" pitchFamily="34" charset="0"/>
              <a:buChar char="•"/>
            </a:pPr>
            <a:endParaRPr lang="en-US" sz="3200" b="1">
              <a:solidFill>
                <a:srgbClr val="000000"/>
              </a:solidFill>
              <a:latin typeface="One Little Font" panose="020B0604020202020204" charset="0"/>
              <a:ea typeface="One Little Font Bold"/>
              <a:cs typeface="One Little Font Bold"/>
              <a:sym typeface="One Little Font Bold"/>
            </a:endParaRPr>
          </a:p>
        </p:txBody>
      </p:sp>
    </p:spTree>
    <p:extLst>
      <p:ext uri="{BB962C8B-B14F-4D97-AF65-F5344CB8AC3E}">
        <p14:creationId xmlns:p14="http://schemas.microsoft.com/office/powerpoint/2010/main" val="25660153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FBB89A-15E2-4781-D09A-470A3015718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DD34827-35EE-E947-6078-7C58CC8CE7DF}"/>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4" name="TextBox 4">
            <a:extLst>
              <a:ext uri="{FF2B5EF4-FFF2-40B4-BE49-F238E27FC236}">
                <a16:creationId xmlns:a16="http://schemas.microsoft.com/office/drawing/2014/main" id="{495D2DED-FCA7-B2E1-B457-8A2ACB02EB2C}"/>
              </a:ext>
            </a:extLst>
          </p:cNvPr>
          <p:cNvSpPr txBox="1"/>
          <p:nvPr/>
        </p:nvSpPr>
        <p:spPr>
          <a:xfrm>
            <a:off x="755899" y="1114425"/>
            <a:ext cx="16678369" cy="1154162"/>
          </a:xfrm>
          <a:prstGeom prst="rect">
            <a:avLst/>
          </a:prstGeom>
        </p:spPr>
        <p:txBody>
          <a:bodyPr lIns="0" tIns="0" rIns="0" bIns="0" rtlCol="0" anchor="t">
            <a:spAutoFit/>
          </a:bodyPr>
          <a:lstStyle/>
          <a:p>
            <a:pPr algn="ctr">
              <a:lnSpc>
                <a:spcPts val="8999"/>
              </a:lnSpc>
            </a:pPr>
            <a:r>
              <a:rPr lang="en-US" sz="9999" spc="499">
                <a:solidFill>
                  <a:srgbClr val="FFFFFF"/>
                </a:solidFill>
                <a:latin typeface="Ballpoint"/>
                <a:ea typeface="Ballpoint"/>
                <a:cs typeface="Ballpoint"/>
                <a:sym typeface="Ballpoint"/>
              </a:rPr>
              <a:t>HOW TO IMPROVE SELF-REGULATION</a:t>
            </a:r>
          </a:p>
        </p:txBody>
      </p:sp>
      <p:grpSp>
        <p:nvGrpSpPr>
          <p:cNvPr id="11" name="Group 11">
            <a:extLst>
              <a:ext uri="{FF2B5EF4-FFF2-40B4-BE49-F238E27FC236}">
                <a16:creationId xmlns:a16="http://schemas.microsoft.com/office/drawing/2014/main" id="{D2A8AB72-5781-09B1-70A3-7043051EC245}"/>
              </a:ext>
            </a:extLst>
          </p:cNvPr>
          <p:cNvGrpSpPr/>
          <p:nvPr/>
        </p:nvGrpSpPr>
        <p:grpSpPr>
          <a:xfrm>
            <a:off x="952693" y="3620691"/>
            <a:ext cx="4624900" cy="1872116"/>
            <a:chOff x="0" y="0"/>
            <a:chExt cx="6166533" cy="5525347"/>
          </a:xfrm>
        </p:grpSpPr>
        <p:sp>
          <p:nvSpPr>
            <p:cNvPr id="12" name="Freeform 12">
              <a:extLst>
                <a:ext uri="{FF2B5EF4-FFF2-40B4-BE49-F238E27FC236}">
                  <a16:creationId xmlns:a16="http://schemas.microsoft.com/office/drawing/2014/main" id="{92E70E69-03D3-DF21-68EB-47007BAB90EE}"/>
                </a:ext>
              </a:extLst>
            </p:cNvPr>
            <p:cNvSpPr/>
            <p:nvPr/>
          </p:nvSpPr>
          <p:spPr>
            <a:xfrm>
              <a:off x="0" y="0"/>
              <a:ext cx="788047" cy="5486400"/>
            </a:xfrm>
            <a:custGeom>
              <a:avLst/>
              <a:gdLst/>
              <a:ahLst/>
              <a:cxnLst/>
              <a:rect l="l" t="t" r="r" b="b"/>
              <a:pathLst>
                <a:path w="788047" h="5486400">
                  <a:moveTo>
                    <a:pt x="0" y="0"/>
                  </a:moveTo>
                  <a:lnTo>
                    <a:pt x="788047" y="0"/>
                  </a:lnTo>
                  <a:lnTo>
                    <a:pt x="788047" y="5486400"/>
                  </a:lnTo>
                  <a:lnTo>
                    <a:pt x="0" y="5486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a:extLst>
                <a:ext uri="{FF2B5EF4-FFF2-40B4-BE49-F238E27FC236}">
                  <a16:creationId xmlns:a16="http://schemas.microsoft.com/office/drawing/2014/main" id="{5B48164F-8321-C530-314C-6449D52C5680}"/>
                </a:ext>
              </a:extLst>
            </p:cNvPr>
            <p:cNvSpPr/>
            <p:nvPr/>
          </p:nvSpPr>
          <p:spPr>
            <a:xfrm flipH="1">
              <a:off x="5378486" y="38947"/>
              <a:ext cx="788047" cy="5486400"/>
            </a:xfrm>
            <a:custGeom>
              <a:avLst/>
              <a:gdLst/>
              <a:ahLst/>
              <a:cxnLst/>
              <a:rect l="l" t="t" r="r" b="b"/>
              <a:pathLst>
                <a:path w="788047" h="5486400">
                  <a:moveTo>
                    <a:pt x="788047" y="0"/>
                  </a:moveTo>
                  <a:lnTo>
                    <a:pt x="0" y="0"/>
                  </a:lnTo>
                  <a:lnTo>
                    <a:pt x="0" y="5486400"/>
                  </a:lnTo>
                  <a:lnTo>
                    <a:pt x="788047" y="5486400"/>
                  </a:lnTo>
                  <a:lnTo>
                    <a:pt x="78804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14" name="TextBox 14">
            <a:extLst>
              <a:ext uri="{FF2B5EF4-FFF2-40B4-BE49-F238E27FC236}">
                <a16:creationId xmlns:a16="http://schemas.microsoft.com/office/drawing/2014/main" id="{392C55A8-5DE5-ED8C-84AE-5D4A37C37D8E}"/>
              </a:ext>
            </a:extLst>
          </p:cNvPr>
          <p:cNvSpPr txBox="1"/>
          <p:nvPr/>
        </p:nvSpPr>
        <p:spPr>
          <a:xfrm>
            <a:off x="1543728" y="3601545"/>
            <a:ext cx="3348038" cy="1923604"/>
          </a:xfrm>
          <a:prstGeom prst="rect">
            <a:avLst/>
          </a:prstGeom>
        </p:spPr>
        <p:txBody>
          <a:bodyPr lIns="0" tIns="0" rIns="0" bIns="0" rtlCol="0" anchor="t">
            <a:spAutoFit/>
          </a:bodyPr>
          <a:lstStyle/>
          <a:p>
            <a:pPr algn="ctr">
              <a:lnSpc>
                <a:spcPts val="4950"/>
              </a:lnSpc>
            </a:pPr>
            <a:r>
              <a:rPr lang="en-US" sz="4500" spc="405">
                <a:solidFill>
                  <a:srgbClr val="FFFFFF"/>
                </a:solidFill>
                <a:latin typeface="Ballpoint"/>
                <a:ea typeface="Ballpoint"/>
                <a:cs typeface="Ballpoint"/>
                <a:sym typeface="Ballpoint"/>
              </a:rPr>
              <a:t>MANAGE DIFFICULT EMOTIONS</a:t>
            </a:r>
          </a:p>
        </p:txBody>
      </p:sp>
      <p:sp>
        <p:nvSpPr>
          <p:cNvPr id="15" name="TextBox 15">
            <a:extLst>
              <a:ext uri="{FF2B5EF4-FFF2-40B4-BE49-F238E27FC236}">
                <a16:creationId xmlns:a16="http://schemas.microsoft.com/office/drawing/2014/main" id="{A248D351-D9B8-4CEC-B55B-7A1C94F8148E}"/>
              </a:ext>
            </a:extLst>
          </p:cNvPr>
          <p:cNvSpPr txBox="1"/>
          <p:nvPr/>
        </p:nvSpPr>
        <p:spPr>
          <a:xfrm>
            <a:off x="7389243" y="3543300"/>
            <a:ext cx="3348038" cy="1923604"/>
          </a:xfrm>
          <a:prstGeom prst="rect">
            <a:avLst/>
          </a:prstGeom>
        </p:spPr>
        <p:txBody>
          <a:bodyPr lIns="0" tIns="0" rIns="0" bIns="0" rtlCol="0" anchor="t">
            <a:spAutoFit/>
          </a:bodyPr>
          <a:lstStyle/>
          <a:p>
            <a:pPr algn="ctr">
              <a:lnSpc>
                <a:spcPts val="4950"/>
              </a:lnSpc>
            </a:pPr>
            <a:r>
              <a:rPr lang="en-US" sz="4500" spc="405">
                <a:solidFill>
                  <a:srgbClr val="FFFFFF"/>
                </a:solidFill>
                <a:latin typeface="Ballpoint"/>
                <a:ea typeface="Ballpoint"/>
                <a:cs typeface="Ballpoint"/>
                <a:sym typeface="Ballpoint"/>
              </a:rPr>
              <a:t>SEE CHALLENGES AS OPPORTUNITES</a:t>
            </a:r>
          </a:p>
        </p:txBody>
      </p:sp>
      <p:sp>
        <p:nvSpPr>
          <p:cNvPr id="16" name="TextBox 16">
            <a:extLst>
              <a:ext uri="{FF2B5EF4-FFF2-40B4-BE49-F238E27FC236}">
                <a16:creationId xmlns:a16="http://schemas.microsoft.com/office/drawing/2014/main" id="{8E2A7CBB-FDA5-AE7E-2529-0108360E5189}"/>
              </a:ext>
            </a:extLst>
          </p:cNvPr>
          <p:cNvSpPr txBox="1"/>
          <p:nvPr/>
        </p:nvSpPr>
        <p:spPr>
          <a:xfrm>
            <a:off x="13457095" y="3591857"/>
            <a:ext cx="3348038" cy="1923604"/>
          </a:xfrm>
          <a:prstGeom prst="rect">
            <a:avLst/>
          </a:prstGeom>
        </p:spPr>
        <p:txBody>
          <a:bodyPr lIns="0" tIns="0" rIns="0" bIns="0" rtlCol="0" anchor="t">
            <a:spAutoFit/>
          </a:bodyPr>
          <a:lstStyle/>
          <a:p>
            <a:pPr algn="ctr">
              <a:lnSpc>
                <a:spcPts val="4950"/>
              </a:lnSpc>
            </a:pPr>
            <a:r>
              <a:rPr lang="en-US" sz="4500" spc="405">
                <a:solidFill>
                  <a:srgbClr val="FFFFFF"/>
                </a:solidFill>
                <a:latin typeface="Ballpoint"/>
                <a:ea typeface="Ballpoint"/>
                <a:cs typeface="Ballpoint"/>
                <a:sym typeface="Ballpoint"/>
              </a:rPr>
              <a:t>RECOGNIZE YOU HAVE A CHOICE IN REACTIONS</a:t>
            </a:r>
          </a:p>
        </p:txBody>
      </p:sp>
      <p:grpSp>
        <p:nvGrpSpPr>
          <p:cNvPr id="20" name="Group 11">
            <a:extLst>
              <a:ext uri="{FF2B5EF4-FFF2-40B4-BE49-F238E27FC236}">
                <a16:creationId xmlns:a16="http://schemas.microsoft.com/office/drawing/2014/main" id="{BEC2A29C-AC02-E81F-788E-9D71249F22CA}"/>
              </a:ext>
            </a:extLst>
          </p:cNvPr>
          <p:cNvGrpSpPr/>
          <p:nvPr/>
        </p:nvGrpSpPr>
        <p:grpSpPr>
          <a:xfrm>
            <a:off x="6741287" y="3639741"/>
            <a:ext cx="4624900" cy="1872116"/>
            <a:chOff x="0" y="0"/>
            <a:chExt cx="6166533" cy="5525347"/>
          </a:xfrm>
        </p:grpSpPr>
        <p:sp>
          <p:nvSpPr>
            <p:cNvPr id="21" name="Freeform 12">
              <a:extLst>
                <a:ext uri="{FF2B5EF4-FFF2-40B4-BE49-F238E27FC236}">
                  <a16:creationId xmlns:a16="http://schemas.microsoft.com/office/drawing/2014/main" id="{85A83E7F-F4DA-CBAC-7036-A7EAC9C9ACC0}"/>
                </a:ext>
              </a:extLst>
            </p:cNvPr>
            <p:cNvSpPr/>
            <p:nvPr/>
          </p:nvSpPr>
          <p:spPr>
            <a:xfrm>
              <a:off x="0" y="0"/>
              <a:ext cx="788047" cy="5486400"/>
            </a:xfrm>
            <a:custGeom>
              <a:avLst/>
              <a:gdLst/>
              <a:ahLst/>
              <a:cxnLst/>
              <a:rect l="l" t="t" r="r" b="b"/>
              <a:pathLst>
                <a:path w="788047" h="5486400">
                  <a:moveTo>
                    <a:pt x="0" y="0"/>
                  </a:moveTo>
                  <a:lnTo>
                    <a:pt x="788047" y="0"/>
                  </a:lnTo>
                  <a:lnTo>
                    <a:pt x="788047" y="5486400"/>
                  </a:lnTo>
                  <a:lnTo>
                    <a:pt x="0" y="5486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2" name="Freeform 13">
              <a:extLst>
                <a:ext uri="{FF2B5EF4-FFF2-40B4-BE49-F238E27FC236}">
                  <a16:creationId xmlns:a16="http://schemas.microsoft.com/office/drawing/2014/main" id="{85C6CA8D-9EEC-168A-7EC4-8B206A43FCD4}"/>
                </a:ext>
              </a:extLst>
            </p:cNvPr>
            <p:cNvSpPr/>
            <p:nvPr/>
          </p:nvSpPr>
          <p:spPr>
            <a:xfrm flipH="1">
              <a:off x="5378486" y="38947"/>
              <a:ext cx="788047" cy="5486400"/>
            </a:xfrm>
            <a:custGeom>
              <a:avLst/>
              <a:gdLst/>
              <a:ahLst/>
              <a:cxnLst/>
              <a:rect l="l" t="t" r="r" b="b"/>
              <a:pathLst>
                <a:path w="788047" h="5486400">
                  <a:moveTo>
                    <a:pt x="788047" y="0"/>
                  </a:moveTo>
                  <a:lnTo>
                    <a:pt x="0" y="0"/>
                  </a:lnTo>
                  <a:lnTo>
                    <a:pt x="0" y="5486400"/>
                  </a:lnTo>
                  <a:lnTo>
                    <a:pt x="788047" y="5486400"/>
                  </a:lnTo>
                  <a:lnTo>
                    <a:pt x="78804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23" name="Group 11">
            <a:extLst>
              <a:ext uri="{FF2B5EF4-FFF2-40B4-BE49-F238E27FC236}">
                <a16:creationId xmlns:a16="http://schemas.microsoft.com/office/drawing/2014/main" id="{141B02BF-F1FA-40DD-89C7-3052B5F469A0}"/>
              </a:ext>
            </a:extLst>
          </p:cNvPr>
          <p:cNvGrpSpPr/>
          <p:nvPr/>
        </p:nvGrpSpPr>
        <p:grpSpPr>
          <a:xfrm>
            <a:off x="12790318" y="3639741"/>
            <a:ext cx="4624900" cy="1872116"/>
            <a:chOff x="0" y="0"/>
            <a:chExt cx="6166533" cy="5525347"/>
          </a:xfrm>
        </p:grpSpPr>
        <p:sp>
          <p:nvSpPr>
            <p:cNvPr id="24" name="Freeform 12">
              <a:extLst>
                <a:ext uri="{FF2B5EF4-FFF2-40B4-BE49-F238E27FC236}">
                  <a16:creationId xmlns:a16="http://schemas.microsoft.com/office/drawing/2014/main" id="{C657C0D9-B294-5F88-AC68-E84ED6F4AF42}"/>
                </a:ext>
              </a:extLst>
            </p:cNvPr>
            <p:cNvSpPr/>
            <p:nvPr/>
          </p:nvSpPr>
          <p:spPr>
            <a:xfrm>
              <a:off x="0" y="0"/>
              <a:ext cx="788047" cy="5486400"/>
            </a:xfrm>
            <a:custGeom>
              <a:avLst/>
              <a:gdLst/>
              <a:ahLst/>
              <a:cxnLst/>
              <a:rect l="l" t="t" r="r" b="b"/>
              <a:pathLst>
                <a:path w="788047" h="5486400">
                  <a:moveTo>
                    <a:pt x="0" y="0"/>
                  </a:moveTo>
                  <a:lnTo>
                    <a:pt x="788047" y="0"/>
                  </a:lnTo>
                  <a:lnTo>
                    <a:pt x="788047" y="5486400"/>
                  </a:lnTo>
                  <a:lnTo>
                    <a:pt x="0" y="5486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5" name="Freeform 13">
              <a:extLst>
                <a:ext uri="{FF2B5EF4-FFF2-40B4-BE49-F238E27FC236}">
                  <a16:creationId xmlns:a16="http://schemas.microsoft.com/office/drawing/2014/main" id="{6FBCEE3E-C56E-5988-2B0D-5F249702AB4C}"/>
                </a:ext>
              </a:extLst>
            </p:cNvPr>
            <p:cNvSpPr/>
            <p:nvPr/>
          </p:nvSpPr>
          <p:spPr>
            <a:xfrm flipH="1">
              <a:off x="5378486" y="38947"/>
              <a:ext cx="788047" cy="5486400"/>
            </a:xfrm>
            <a:custGeom>
              <a:avLst/>
              <a:gdLst/>
              <a:ahLst/>
              <a:cxnLst/>
              <a:rect l="l" t="t" r="r" b="b"/>
              <a:pathLst>
                <a:path w="788047" h="5486400">
                  <a:moveTo>
                    <a:pt x="788047" y="0"/>
                  </a:moveTo>
                  <a:lnTo>
                    <a:pt x="0" y="0"/>
                  </a:lnTo>
                  <a:lnTo>
                    <a:pt x="0" y="5486400"/>
                  </a:lnTo>
                  <a:lnTo>
                    <a:pt x="788047" y="5486400"/>
                  </a:lnTo>
                  <a:lnTo>
                    <a:pt x="78804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26" name="Group 11">
            <a:extLst>
              <a:ext uri="{FF2B5EF4-FFF2-40B4-BE49-F238E27FC236}">
                <a16:creationId xmlns:a16="http://schemas.microsoft.com/office/drawing/2014/main" id="{CCA05AC7-251D-D2FD-B29B-5048C2FF290C}"/>
              </a:ext>
            </a:extLst>
          </p:cNvPr>
          <p:cNvGrpSpPr/>
          <p:nvPr/>
        </p:nvGrpSpPr>
        <p:grpSpPr>
          <a:xfrm>
            <a:off x="952693" y="5966134"/>
            <a:ext cx="4624900" cy="1872116"/>
            <a:chOff x="0" y="0"/>
            <a:chExt cx="6166533" cy="5525347"/>
          </a:xfrm>
        </p:grpSpPr>
        <p:sp>
          <p:nvSpPr>
            <p:cNvPr id="27" name="Freeform 12">
              <a:extLst>
                <a:ext uri="{FF2B5EF4-FFF2-40B4-BE49-F238E27FC236}">
                  <a16:creationId xmlns:a16="http://schemas.microsoft.com/office/drawing/2014/main" id="{182BB5B0-7289-4EDB-9A6A-B7D8C41E6B64}"/>
                </a:ext>
              </a:extLst>
            </p:cNvPr>
            <p:cNvSpPr/>
            <p:nvPr/>
          </p:nvSpPr>
          <p:spPr>
            <a:xfrm>
              <a:off x="0" y="0"/>
              <a:ext cx="788047" cy="5486400"/>
            </a:xfrm>
            <a:custGeom>
              <a:avLst/>
              <a:gdLst/>
              <a:ahLst/>
              <a:cxnLst/>
              <a:rect l="l" t="t" r="r" b="b"/>
              <a:pathLst>
                <a:path w="788047" h="5486400">
                  <a:moveTo>
                    <a:pt x="0" y="0"/>
                  </a:moveTo>
                  <a:lnTo>
                    <a:pt x="788047" y="0"/>
                  </a:lnTo>
                  <a:lnTo>
                    <a:pt x="788047" y="5486400"/>
                  </a:lnTo>
                  <a:lnTo>
                    <a:pt x="0" y="5486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8" name="Freeform 13">
              <a:extLst>
                <a:ext uri="{FF2B5EF4-FFF2-40B4-BE49-F238E27FC236}">
                  <a16:creationId xmlns:a16="http://schemas.microsoft.com/office/drawing/2014/main" id="{4300DF80-E9B8-E98F-4949-6C0046E0347B}"/>
                </a:ext>
              </a:extLst>
            </p:cNvPr>
            <p:cNvSpPr/>
            <p:nvPr/>
          </p:nvSpPr>
          <p:spPr>
            <a:xfrm flipH="1">
              <a:off x="5378486" y="38947"/>
              <a:ext cx="788047" cy="5486400"/>
            </a:xfrm>
            <a:custGeom>
              <a:avLst/>
              <a:gdLst/>
              <a:ahLst/>
              <a:cxnLst/>
              <a:rect l="l" t="t" r="r" b="b"/>
              <a:pathLst>
                <a:path w="788047" h="5486400">
                  <a:moveTo>
                    <a:pt x="788047" y="0"/>
                  </a:moveTo>
                  <a:lnTo>
                    <a:pt x="0" y="0"/>
                  </a:lnTo>
                  <a:lnTo>
                    <a:pt x="0" y="5486400"/>
                  </a:lnTo>
                  <a:lnTo>
                    <a:pt x="788047" y="5486400"/>
                  </a:lnTo>
                  <a:lnTo>
                    <a:pt x="78804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29" name="TextBox 14">
            <a:extLst>
              <a:ext uri="{FF2B5EF4-FFF2-40B4-BE49-F238E27FC236}">
                <a16:creationId xmlns:a16="http://schemas.microsoft.com/office/drawing/2014/main" id="{5290083B-FE4D-A957-23A0-9534EFFDE8B9}"/>
              </a:ext>
            </a:extLst>
          </p:cNvPr>
          <p:cNvSpPr txBox="1"/>
          <p:nvPr/>
        </p:nvSpPr>
        <p:spPr>
          <a:xfrm>
            <a:off x="1600649" y="5877857"/>
            <a:ext cx="3348038" cy="1923604"/>
          </a:xfrm>
          <a:prstGeom prst="rect">
            <a:avLst/>
          </a:prstGeom>
        </p:spPr>
        <p:txBody>
          <a:bodyPr lIns="0" tIns="0" rIns="0" bIns="0" rtlCol="0" anchor="t">
            <a:spAutoFit/>
          </a:bodyPr>
          <a:lstStyle/>
          <a:p>
            <a:pPr algn="ctr">
              <a:lnSpc>
                <a:spcPts val="4950"/>
              </a:lnSpc>
            </a:pPr>
            <a:r>
              <a:rPr lang="en-US" sz="4500" spc="405">
                <a:solidFill>
                  <a:srgbClr val="FFFFFF"/>
                </a:solidFill>
                <a:latin typeface="Ballpoint"/>
                <a:ea typeface="Ballpoint"/>
                <a:cs typeface="Ballpoint"/>
                <a:sym typeface="Ballpoint"/>
              </a:rPr>
              <a:t>PRACTICE COMMUNICATION SKILLS</a:t>
            </a:r>
          </a:p>
        </p:txBody>
      </p:sp>
      <p:sp>
        <p:nvSpPr>
          <p:cNvPr id="30" name="TextBox 15">
            <a:extLst>
              <a:ext uri="{FF2B5EF4-FFF2-40B4-BE49-F238E27FC236}">
                <a16:creationId xmlns:a16="http://schemas.microsoft.com/office/drawing/2014/main" id="{F6F38FAF-9ECF-608D-2960-3DFA1DFCBCC1}"/>
              </a:ext>
            </a:extLst>
          </p:cNvPr>
          <p:cNvSpPr txBox="1"/>
          <p:nvPr/>
        </p:nvSpPr>
        <p:spPr>
          <a:xfrm>
            <a:off x="7274600" y="6283894"/>
            <a:ext cx="3640965" cy="1282402"/>
          </a:xfrm>
          <a:prstGeom prst="rect">
            <a:avLst/>
          </a:prstGeom>
        </p:spPr>
        <p:txBody>
          <a:bodyPr wrap="square" lIns="0" tIns="0" rIns="0" bIns="0" rtlCol="0" anchor="t">
            <a:spAutoFit/>
          </a:bodyPr>
          <a:lstStyle/>
          <a:p>
            <a:pPr algn="ctr">
              <a:lnSpc>
                <a:spcPts val="4950"/>
              </a:lnSpc>
            </a:pPr>
            <a:r>
              <a:rPr lang="en-US" sz="4500" spc="405">
                <a:solidFill>
                  <a:srgbClr val="FFFFFF"/>
                </a:solidFill>
                <a:latin typeface="Ballpoint"/>
                <a:ea typeface="Ballpoint"/>
                <a:cs typeface="Ballpoint"/>
                <a:sym typeface="Ballpoint"/>
              </a:rPr>
              <a:t>ACCEPT FEELING EMOTIONS</a:t>
            </a:r>
          </a:p>
        </p:txBody>
      </p:sp>
      <p:sp>
        <p:nvSpPr>
          <p:cNvPr id="31" name="TextBox 16">
            <a:extLst>
              <a:ext uri="{FF2B5EF4-FFF2-40B4-BE49-F238E27FC236}">
                <a16:creationId xmlns:a16="http://schemas.microsoft.com/office/drawing/2014/main" id="{F7B7BFA5-0D4C-5568-9485-576227CF45BB}"/>
              </a:ext>
            </a:extLst>
          </p:cNvPr>
          <p:cNvSpPr txBox="1"/>
          <p:nvPr/>
        </p:nvSpPr>
        <p:spPr>
          <a:xfrm>
            <a:off x="13243647" y="5979330"/>
            <a:ext cx="3774933" cy="1923604"/>
          </a:xfrm>
          <a:prstGeom prst="rect">
            <a:avLst/>
          </a:prstGeom>
        </p:spPr>
        <p:txBody>
          <a:bodyPr wrap="square" lIns="0" tIns="0" rIns="0" bIns="0" rtlCol="0" anchor="t">
            <a:spAutoFit/>
          </a:bodyPr>
          <a:lstStyle/>
          <a:p>
            <a:pPr algn="ctr">
              <a:lnSpc>
                <a:spcPts val="4950"/>
              </a:lnSpc>
            </a:pPr>
            <a:r>
              <a:rPr lang="en-US" sz="4500" spc="405">
                <a:solidFill>
                  <a:srgbClr val="FFFFFF"/>
                </a:solidFill>
                <a:latin typeface="Ballpoint"/>
                <a:ea typeface="Ballpoint"/>
                <a:cs typeface="Ballpoint"/>
                <a:sym typeface="Ballpoint"/>
              </a:rPr>
              <a:t>CHANGE THOUGHT PATTERNS AND RESPONSES</a:t>
            </a:r>
          </a:p>
        </p:txBody>
      </p:sp>
      <p:grpSp>
        <p:nvGrpSpPr>
          <p:cNvPr id="32" name="Group 11">
            <a:extLst>
              <a:ext uri="{FF2B5EF4-FFF2-40B4-BE49-F238E27FC236}">
                <a16:creationId xmlns:a16="http://schemas.microsoft.com/office/drawing/2014/main" id="{C03C2CB2-6C60-5A3B-EDC7-A1B62558E4E2}"/>
              </a:ext>
            </a:extLst>
          </p:cNvPr>
          <p:cNvGrpSpPr/>
          <p:nvPr/>
        </p:nvGrpSpPr>
        <p:grpSpPr>
          <a:xfrm>
            <a:off x="6741287" y="5985184"/>
            <a:ext cx="4624900" cy="1872116"/>
            <a:chOff x="0" y="0"/>
            <a:chExt cx="6166533" cy="5525347"/>
          </a:xfrm>
        </p:grpSpPr>
        <p:sp>
          <p:nvSpPr>
            <p:cNvPr id="33" name="Freeform 12">
              <a:extLst>
                <a:ext uri="{FF2B5EF4-FFF2-40B4-BE49-F238E27FC236}">
                  <a16:creationId xmlns:a16="http://schemas.microsoft.com/office/drawing/2014/main" id="{9089B271-B831-97F3-F52B-E0B1C3707F47}"/>
                </a:ext>
              </a:extLst>
            </p:cNvPr>
            <p:cNvSpPr/>
            <p:nvPr/>
          </p:nvSpPr>
          <p:spPr>
            <a:xfrm>
              <a:off x="0" y="0"/>
              <a:ext cx="788047" cy="5486400"/>
            </a:xfrm>
            <a:custGeom>
              <a:avLst/>
              <a:gdLst/>
              <a:ahLst/>
              <a:cxnLst/>
              <a:rect l="l" t="t" r="r" b="b"/>
              <a:pathLst>
                <a:path w="788047" h="5486400">
                  <a:moveTo>
                    <a:pt x="0" y="0"/>
                  </a:moveTo>
                  <a:lnTo>
                    <a:pt x="788047" y="0"/>
                  </a:lnTo>
                  <a:lnTo>
                    <a:pt x="788047" y="5486400"/>
                  </a:lnTo>
                  <a:lnTo>
                    <a:pt x="0" y="5486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4" name="Freeform 13">
              <a:extLst>
                <a:ext uri="{FF2B5EF4-FFF2-40B4-BE49-F238E27FC236}">
                  <a16:creationId xmlns:a16="http://schemas.microsoft.com/office/drawing/2014/main" id="{57A9ECF4-36D0-7C7A-038C-FCC45E959BE4}"/>
                </a:ext>
              </a:extLst>
            </p:cNvPr>
            <p:cNvSpPr/>
            <p:nvPr/>
          </p:nvSpPr>
          <p:spPr>
            <a:xfrm flipH="1">
              <a:off x="5378486" y="38947"/>
              <a:ext cx="788047" cy="5486400"/>
            </a:xfrm>
            <a:custGeom>
              <a:avLst/>
              <a:gdLst/>
              <a:ahLst/>
              <a:cxnLst/>
              <a:rect l="l" t="t" r="r" b="b"/>
              <a:pathLst>
                <a:path w="788047" h="5486400">
                  <a:moveTo>
                    <a:pt x="788047" y="0"/>
                  </a:moveTo>
                  <a:lnTo>
                    <a:pt x="0" y="0"/>
                  </a:lnTo>
                  <a:lnTo>
                    <a:pt x="0" y="5486400"/>
                  </a:lnTo>
                  <a:lnTo>
                    <a:pt x="788047" y="5486400"/>
                  </a:lnTo>
                  <a:lnTo>
                    <a:pt x="78804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35" name="Group 11">
            <a:extLst>
              <a:ext uri="{FF2B5EF4-FFF2-40B4-BE49-F238E27FC236}">
                <a16:creationId xmlns:a16="http://schemas.microsoft.com/office/drawing/2014/main" id="{02F34D42-4C97-F360-6D09-BD447DB0D8FE}"/>
              </a:ext>
            </a:extLst>
          </p:cNvPr>
          <p:cNvGrpSpPr/>
          <p:nvPr/>
        </p:nvGrpSpPr>
        <p:grpSpPr>
          <a:xfrm>
            <a:off x="12790318" y="5985184"/>
            <a:ext cx="4624900" cy="1872116"/>
            <a:chOff x="0" y="0"/>
            <a:chExt cx="6166533" cy="5525347"/>
          </a:xfrm>
        </p:grpSpPr>
        <p:sp>
          <p:nvSpPr>
            <p:cNvPr id="36" name="Freeform 12">
              <a:extLst>
                <a:ext uri="{FF2B5EF4-FFF2-40B4-BE49-F238E27FC236}">
                  <a16:creationId xmlns:a16="http://schemas.microsoft.com/office/drawing/2014/main" id="{A1E8758C-DE0B-4D13-2FA1-17F348299D98}"/>
                </a:ext>
              </a:extLst>
            </p:cNvPr>
            <p:cNvSpPr/>
            <p:nvPr/>
          </p:nvSpPr>
          <p:spPr>
            <a:xfrm>
              <a:off x="0" y="0"/>
              <a:ext cx="788047" cy="5486400"/>
            </a:xfrm>
            <a:custGeom>
              <a:avLst/>
              <a:gdLst/>
              <a:ahLst/>
              <a:cxnLst/>
              <a:rect l="l" t="t" r="r" b="b"/>
              <a:pathLst>
                <a:path w="788047" h="5486400">
                  <a:moveTo>
                    <a:pt x="0" y="0"/>
                  </a:moveTo>
                  <a:lnTo>
                    <a:pt x="788047" y="0"/>
                  </a:lnTo>
                  <a:lnTo>
                    <a:pt x="788047" y="5486400"/>
                  </a:lnTo>
                  <a:lnTo>
                    <a:pt x="0" y="5486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7" name="Freeform 13">
              <a:extLst>
                <a:ext uri="{FF2B5EF4-FFF2-40B4-BE49-F238E27FC236}">
                  <a16:creationId xmlns:a16="http://schemas.microsoft.com/office/drawing/2014/main" id="{57E6C956-3DE2-7530-8C30-4D56D386F3AA}"/>
                </a:ext>
              </a:extLst>
            </p:cNvPr>
            <p:cNvSpPr/>
            <p:nvPr/>
          </p:nvSpPr>
          <p:spPr>
            <a:xfrm flipH="1">
              <a:off x="5378486" y="38947"/>
              <a:ext cx="788047" cy="5486400"/>
            </a:xfrm>
            <a:custGeom>
              <a:avLst/>
              <a:gdLst/>
              <a:ahLst/>
              <a:cxnLst/>
              <a:rect l="l" t="t" r="r" b="b"/>
              <a:pathLst>
                <a:path w="788047" h="5486400">
                  <a:moveTo>
                    <a:pt x="788047" y="0"/>
                  </a:moveTo>
                  <a:lnTo>
                    <a:pt x="0" y="0"/>
                  </a:lnTo>
                  <a:lnTo>
                    <a:pt x="0" y="5486400"/>
                  </a:lnTo>
                  <a:lnTo>
                    <a:pt x="788047" y="5486400"/>
                  </a:lnTo>
                  <a:lnTo>
                    <a:pt x="78804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Tree>
    <p:extLst>
      <p:ext uri="{BB962C8B-B14F-4D97-AF65-F5344CB8AC3E}">
        <p14:creationId xmlns:p14="http://schemas.microsoft.com/office/powerpoint/2010/main" val="38552166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rot="-974556">
            <a:off x="13592437" y="8702952"/>
            <a:ext cx="1946000" cy="1931405"/>
          </a:xfrm>
          <a:custGeom>
            <a:avLst/>
            <a:gdLst/>
            <a:ahLst/>
            <a:cxnLst/>
            <a:rect l="l" t="t" r="r" b="b"/>
            <a:pathLst>
              <a:path w="1946000" h="1931405">
                <a:moveTo>
                  <a:pt x="0" y="0"/>
                </a:moveTo>
                <a:lnTo>
                  <a:pt x="1946000" y="0"/>
                </a:lnTo>
                <a:lnTo>
                  <a:pt x="1946000" y="1931405"/>
                </a:lnTo>
                <a:lnTo>
                  <a:pt x="0" y="19314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1775664" y="2455810"/>
            <a:ext cx="8701550" cy="6448425"/>
          </a:xfrm>
          <a:prstGeom prst="rect">
            <a:avLst/>
          </a:prstGeom>
        </p:spPr>
        <p:txBody>
          <a:bodyPr lIns="0" tIns="0" rIns="0" bIns="0" rtlCol="0" anchor="t">
            <a:spAutoFit/>
          </a:bodyPr>
          <a:lstStyle/>
          <a:p>
            <a:pPr algn="l">
              <a:lnSpc>
                <a:spcPts val="8250"/>
              </a:lnSpc>
            </a:pPr>
            <a:r>
              <a:rPr lang="en-US" sz="7500" spc="202">
                <a:solidFill>
                  <a:srgbClr val="FFFFFF"/>
                </a:solidFill>
                <a:latin typeface="Ballpoint"/>
                <a:ea typeface="Ballpoint"/>
                <a:cs typeface="Ballpoint"/>
                <a:sym typeface="Ballpoint"/>
              </a:rPr>
              <a:t>Using emotions to drive oneself toward goals and overcome challenges, including maintaining a positive attitude and persistence.</a:t>
            </a:r>
          </a:p>
        </p:txBody>
      </p:sp>
      <p:grpSp>
        <p:nvGrpSpPr>
          <p:cNvPr id="5" name="Group 5"/>
          <p:cNvGrpSpPr/>
          <p:nvPr/>
        </p:nvGrpSpPr>
        <p:grpSpPr>
          <a:xfrm rot="1832355">
            <a:off x="9418110" y="1099193"/>
            <a:ext cx="7886104" cy="5115327"/>
            <a:chOff x="0" y="0"/>
            <a:chExt cx="10514805" cy="6820436"/>
          </a:xfrm>
        </p:grpSpPr>
        <p:sp>
          <p:nvSpPr>
            <p:cNvPr id="6" name="Freeform 6"/>
            <p:cNvSpPr/>
            <p:nvPr/>
          </p:nvSpPr>
          <p:spPr>
            <a:xfrm rot="-581043">
              <a:off x="372094" y="784365"/>
              <a:ext cx="9770617" cy="5251707"/>
            </a:xfrm>
            <a:custGeom>
              <a:avLst/>
              <a:gdLst/>
              <a:ahLst/>
              <a:cxnLst/>
              <a:rect l="l" t="t" r="r" b="b"/>
              <a:pathLst>
                <a:path w="9770617" h="5251707">
                  <a:moveTo>
                    <a:pt x="0" y="0"/>
                  </a:moveTo>
                  <a:lnTo>
                    <a:pt x="9770617" y="0"/>
                  </a:lnTo>
                  <a:lnTo>
                    <a:pt x="9770617" y="5251707"/>
                  </a:lnTo>
                  <a:lnTo>
                    <a:pt x="0" y="525170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TextBox 7"/>
            <p:cNvSpPr txBox="1"/>
            <p:nvPr/>
          </p:nvSpPr>
          <p:spPr>
            <a:xfrm rot="-887820">
              <a:off x="959297" y="2049082"/>
              <a:ext cx="8162884" cy="1933574"/>
            </a:xfrm>
            <a:prstGeom prst="rect">
              <a:avLst/>
            </a:prstGeom>
          </p:spPr>
          <p:txBody>
            <a:bodyPr lIns="0" tIns="0" rIns="0" bIns="0" rtlCol="0" anchor="t">
              <a:spAutoFit/>
            </a:bodyPr>
            <a:lstStyle/>
            <a:p>
              <a:pPr algn="ctr">
                <a:lnSpc>
                  <a:spcPts val="8999"/>
                </a:lnSpc>
              </a:pPr>
              <a:r>
                <a:rPr lang="en-US" sz="9999" spc="499">
                  <a:solidFill>
                    <a:srgbClr val="FFFFFF"/>
                  </a:solidFill>
                  <a:latin typeface="Ballpoint"/>
                  <a:ea typeface="Ballpoint"/>
                  <a:cs typeface="Ballpoint"/>
                  <a:sym typeface="Ballpoint"/>
                </a:rPr>
                <a:t>MOTIVATION</a:t>
              </a:r>
            </a:p>
          </p:txBody>
        </p:sp>
      </p:grpSp>
      <p:sp>
        <p:nvSpPr>
          <p:cNvPr id="8" name="Freeform 8"/>
          <p:cNvSpPr/>
          <p:nvPr/>
        </p:nvSpPr>
        <p:spPr>
          <a:xfrm rot="-1649644">
            <a:off x="15493910" y="6357032"/>
            <a:ext cx="2661838" cy="3513977"/>
          </a:xfrm>
          <a:custGeom>
            <a:avLst/>
            <a:gdLst/>
            <a:ahLst/>
            <a:cxnLst/>
            <a:rect l="l" t="t" r="r" b="b"/>
            <a:pathLst>
              <a:path w="2661838" h="3513977">
                <a:moveTo>
                  <a:pt x="0" y="0"/>
                </a:moveTo>
                <a:lnTo>
                  <a:pt x="2661837" y="0"/>
                </a:lnTo>
                <a:lnTo>
                  <a:pt x="2661837" y="3513977"/>
                </a:lnTo>
                <a:lnTo>
                  <a:pt x="0" y="351397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rot="775996">
            <a:off x="-440289" y="-66486"/>
            <a:ext cx="2789384" cy="2975343"/>
          </a:xfrm>
          <a:custGeom>
            <a:avLst/>
            <a:gdLst/>
            <a:ahLst/>
            <a:cxnLst/>
            <a:rect l="l" t="t" r="r" b="b"/>
            <a:pathLst>
              <a:path w="2789384" h="2975343">
                <a:moveTo>
                  <a:pt x="0" y="0"/>
                </a:moveTo>
                <a:lnTo>
                  <a:pt x="2789384" y="0"/>
                </a:lnTo>
                <a:lnTo>
                  <a:pt x="2789384" y="2975343"/>
                </a:lnTo>
                <a:lnTo>
                  <a:pt x="0" y="297534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10"/>
          <p:cNvSpPr/>
          <p:nvPr/>
        </p:nvSpPr>
        <p:spPr>
          <a:xfrm>
            <a:off x="12746426" y="5612909"/>
            <a:ext cx="1656986" cy="2501112"/>
          </a:xfrm>
          <a:custGeom>
            <a:avLst/>
            <a:gdLst/>
            <a:ahLst/>
            <a:cxnLst/>
            <a:rect l="l" t="t" r="r" b="b"/>
            <a:pathLst>
              <a:path w="1656986" h="2501112">
                <a:moveTo>
                  <a:pt x="0" y="0"/>
                </a:moveTo>
                <a:lnTo>
                  <a:pt x="1656987" y="0"/>
                </a:lnTo>
                <a:lnTo>
                  <a:pt x="1656987" y="2501112"/>
                </a:lnTo>
                <a:lnTo>
                  <a:pt x="0" y="250111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11" name="Group 3">
            <a:extLst>
              <a:ext uri="{FF2B5EF4-FFF2-40B4-BE49-F238E27FC236}">
                <a16:creationId xmlns:a16="http://schemas.microsoft.com/office/drawing/2014/main" id="{BA5058B5-18DE-49FB-20BE-0440F8ED4C9E}"/>
              </a:ext>
            </a:extLst>
          </p:cNvPr>
          <p:cNvGrpSpPr/>
          <p:nvPr/>
        </p:nvGrpSpPr>
        <p:grpSpPr>
          <a:xfrm>
            <a:off x="15211649" y="207446"/>
            <a:ext cx="2819400" cy="2248218"/>
            <a:chOff x="0" y="0"/>
            <a:chExt cx="2309238" cy="1847391"/>
          </a:xfrm>
        </p:grpSpPr>
        <p:sp>
          <p:nvSpPr>
            <p:cNvPr id="12" name="Freeform 4">
              <a:extLst>
                <a:ext uri="{FF2B5EF4-FFF2-40B4-BE49-F238E27FC236}">
                  <a16:creationId xmlns:a16="http://schemas.microsoft.com/office/drawing/2014/main" id="{679098F6-D289-95BB-7AEF-FD5CC79859B9}"/>
                </a:ext>
              </a:extLst>
            </p:cNvPr>
            <p:cNvSpPr/>
            <p:nvPr/>
          </p:nvSpPr>
          <p:spPr>
            <a:xfrm>
              <a:off x="0" y="0"/>
              <a:ext cx="2309238" cy="1847391"/>
            </a:xfrm>
            <a:custGeom>
              <a:avLst/>
              <a:gdLst/>
              <a:ahLst/>
              <a:cxnLst/>
              <a:rect l="l" t="t" r="r" b="b"/>
              <a:pathLst>
                <a:path w="2309238" h="1847391">
                  <a:moveTo>
                    <a:pt x="0" y="0"/>
                  </a:moveTo>
                  <a:lnTo>
                    <a:pt x="2309238" y="0"/>
                  </a:lnTo>
                  <a:lnTo>
                    <a:pt x="2309238" y="1847391"/>
                  </a:lnTo>
                  <a:lnTo>
                    <a:pt x="0" y="184739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sz="4400"/>
            </a:p>
          </p:txBody>
        </p:sp>
        <p:sp>
          <p:nvSpPr>
            <p:cNvPr id="13" name="TextBox 5">
              <a:extLst>
                <a:ext uri="{FF2B5EF4-FFF2-40B4-BE49-F238E27FC236}">
                  <a16:creationId xmlns:a16="http://schemas.microsoft.com/office/drawing/2014/main" id="{B5643072-E8F5-3D09-E0A2-CA52EE17352C}"/>
                </a:ext>
              </a:extLst>
            </p:cNvPr>
            <p:cNvSpPr txBox="1"/>
            <p:nvPr/>
          </p:nvSpPr>
          <p:spPr>
            <a:xfrm>
              <a:off x="176268" y="752952"/>
              <a:ext cx="1845001" cy="995810"/>
            </a:xfrm>
            <a:prstGeom prst="rect">
              <a:avLst/>
            </a:prstGeom>
          </p:spPr>
          <p:txBody>
            <a:bodyPr lIns="0" tIns="0" rIns="0" bIns="0" rtlCol="0" anchor="t">
              <a:spAutoFit/>
            </a:bodyPr>
            <a:lstStyle/>
            <a:p>
              <a:pPr algn="ctr">
                <a:lnSpc>
                  <a:spcPts val="8018"/>
                </a:lnSpc>
              </a:pPr>
              <a:r>
                <a:rPr lang="en-US" sz="11500" spc="378">
                  <a:solidFill>
                    <a:srgbClr val="FFFFFF"/>
                  </a:solidFill>
                  <a:latin typeface="Childos Arabic"/>
                  <a:ea typeface="Childos Arabic"/>
                  <a:cs typeface="Childos Arabic"/>
                  <a:sym typeface="Childos Arabic"/>
                </a:rPr>
                <a:t>05</a:t>
              </a: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3515537" y="682943"/>
            <a:ext cx="11256927" cy="8921115"/>
          </a:xfrm>
          <a:custGeom>
            <a:avLst/>
            <a:gdLst/>
            <a:ahLst/>
            <a:cxnLst/>
            <a:rect l="l" t="t" r="r" b="b"/>
            <a:pathLst>
              <a:path w="11256927" h="8921115">
                <a:moveTo>
                  <a:pt x="0" y="0"/>
                </a:moveTo>
                <a:lnTo>
                  <a:pt x="11256926" y="0"/>
                </a:lnTo>
                <a:lnTo>
                  <a:pt x="11256926" y="8921114"/>
                </a:lnTo>
                <a:lnTo>
                  <a:pt x="0" y="89211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6075343" y="5043723"/>
            <a:ext cx="2661260" cy="2952854"/>
          </a:xfrm>
          <a:custGeom>
            <a:avLst/>
            <a:gdLst/>
            <a:ahLst/>
            <a:cxnLst/>
            <a:rect l="l" t="t" r="r" b="b"/>
            <a:pathLst>
              <a:path w="2661260" h="2952854">
                <a:moveTo>
                  <a:pt x="0" y="0"/>
                </a:moveTo>
                <a:lnTo>
                  <a:pt x="2661260" y="0"/>
                </a:lnTo>
                <a:lnTo>
                  <a:pt x="2661260" y="2952854"/>
                </a:lnTo>
                <a:lnTo>
                  <a:pt x="0" y="29528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rot="-1641097">
            <a:off x="2220023" y="-312516"/>
            <a:ext cx="2031942" cy="2682431"/>
          </a:xfrm>
          <a:custGeom>
            <a:avLst/>
            <a:gdLst/>
            <a:ahLst/>
            <a:cxnLst/>
            <a:rect l="l" t="t" r="r" b="b"/>
            <a:pathLst>
              <a:path w="2031942" h="2682431">
                <a:moveTo>
                  <a:pt x="0" y="0"/>
                </a:moveTo>
                <a:lnTo>
                  <a:pt x="2031942" y="0"/>
                </a:lnTo>
                <a:lnTo>
                  <a:pt x="2031942" y="2682432"/>
                </a:lnTo>
                <a:lnTo>
                  <a:pt x="0" y="268243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rot="-4386753">
            <a:off x="13534804" y="-577465"/>
            <a:ext cx="3390323" cy="3212331"/>
          </a:xfrm>
          <a:custGeom>
            <a:avLst/>
            <a:gdLst/>
            <a:ahLst/>
            <a:cxnLst/>
            <a:rect l="l" t="t" r="r" b="b"/>
            <a:pathLst>
              <a:path w="3390323" h="3212331">
                <a:moveTo>
                  <a:pt x="0" y="0"/>
                </a:moveTo>
                <a:lnTo>
                  <a:pt x="3390322" y="0"/>
                </a:lnTo>
                <a:lnTo>
                  <a:pt x="3390322" y="3212330"/>
                </a:lnTo>
                <a:lnTo>
                  <a:pt x="0" y="321233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rot="-4685807">
            <a:off x="77828" y="2888196"/>
            <a:ext cx="3055755" cy="3259472"/>
          </a:xfrm>
          <a:custGeom>
            <a:avLst/>
            <a:gdLst/>
            <a:ahLst/>
            <a:cxnLst/>
            <a:rect l="l" t="t" r="r" b="b"/>
            <a:pathLst>
              <a:path w="3055755" h="3259472">
                <a:moveTo>
                  <a:pt x="0" y="0"/>
                </a:moveTo>
                <a:lnTo>
                  <a:pt x="3055755" y="0"/>
                </a:lnTo>
                <a:lnTo>
                  <a:pt x="3055755" y="3259472"/>
                </a:lnTo>
                <a:lnTo>
                  <a:pt x="0" y="325947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Freeform 8"/>
          <p:cNvSpPr/>
          <p:nvPr/>
        </p:nvSpPr>
        <p:spPr>
          <a:xfrm>
            <a:off x="-228617" y="7996577"/>
            <a:ext cx="1946000" cy="1931405"/>
          </a:xfrm>
          <a:custGeom>
            <a:avLst/>
            <a:gdLst/>
            <a:ahLst/>
            <a:cxnLst/>
            <a:rect l="l" t="t" r="r" b="b"/>
            <a:pathLst>
              <a:path w="1946000" h="1931405">
                <a:moveTo>
                  <a:pt x="0" y="0"/>
                </a:moveTo>
                <a:lnTo>
                  <a:pt x="1946000" y="0"/>
                </a:lnTo>
                <a:lnTo>
                  <a:pt x="1946000" y="1931405"/>
                </a:lnTo>
                <a:lnTo>
                  <a:pt x="0" y="193140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 name="Freeform 9"/>
          <p:cNvSpPr/>
          <p:nvPr/>
        </p:nvSpPr>
        <p:spPr>
          <a:xfrm rot="5183919" flipH="1">
            <a:off x="13492066" y="6676580"/>
            <a:ext cx="2560796" cy="2639996"/>
          </a:xfrm>
          <a:custGeom>
            <a:avLst/>
            <a:gdLst/>
            <a:ahLst/>
            <a:cxnLst/>
            <a:rect l="l" t="t" r="r" b="b"/>
            <a:pathLst>
              <a:path w="2560796" h="2639996">
                <a:moveTo>
                  <a:pt x="2560795" y="0"/>
                </a:moveTo>
                <a:lnTo>
                  <a:pt x="0" y="0"/>
                </a:lnTo>
                <a:lnTo>
                  <a:pt x="0" y="2639995"/>
                </a:lnTo>
                <a:lnTo>
                  <a:pt x="2560795" y="2639995"/>
                </a:lnTo>
                <a:lnTo>
                  <a:pt x="2560795"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0" name="Freeform 10"/>
          <p:cNvSpPr/>
          <p:nvPr/>
        </p:nvSpPr>
        <p:spPr>
          <a:xfrm rot="-1180212">
            <a:off x="2121890" y="8636887"/>
            <a:ext cx="3010647" cy="1934341"/>
          </a:xfrm>
          <a:custGeom>
            <a:avLst/>
            <a:gdLst/>
            <a:ahLst/>
            <a:cxnLst/>
            <a:rect l="l" t="t" r="r" b="b"/>
            <a:pathLst>
              <a:path w="3010647" h="1934341">
                <a:moveTo>
                  <a:pt x="0" y="0"/>
                </a:moveTo>
                <a:lnTo>
                  <a:pt x="3010647" y="0"/>
                </a:lnTo>
                <a:lnTo>
                  <a:pt x="3010647" y="1934341"/>
                </a:lnTo>
                <a:lnTo>
                  <a:pt x="0" y="193434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1" name="Freeform 11"/>
          <p:cNvSpPr/>
          <p:nvPr/>
        </p:nvSpPr>
        <p:spPr>
          <a:xfrm rot="1767381">
            <a:off x="16358757" y="1718200"/>
            <a:ext cx="691939" cy="2798282"/>
          </a:xfrm>
          <a:custGeom>
            <a:avLst/>
            <a:gdLst/>
            <a:ahLst/>
            <a:cxnLst/>
            <a:rect l="l" t="t" r="r" b="b"/>
            <a:pathLst>
              <a:path w="691939" h="2798282">
                <a:moveTo>
                  <a:pt x="0" y="0"/>
                </a:moveTo>
                <a:lnTo>
                  <a:pt x="691939" y="0"/>
                </a:lnTo>
                <a:lnTo>
                  <a:pt x="691939" y="2798281"/>
                </a:lnTo>
                <a:lnTo>
                  <a:pt x="0" y="279828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2" name="Freeform 12"/>
          <p:cNvSpPr/>
          <p:nvPr/>
        </p:nvSpPr>
        <p:spPr>
          <a:xfrm rot="2951930">
            <a:off x="11380805" y="-965703"/>
            <a:ext cx="1946000" cy="1931405"/>
          </a:xfrm>
          <a:custGeom>
            <a:avLst/>
            <a:gdLst/>
            <a:ahLst/>
            <a:cxnLst/>
            <a:rect l="l" t="t" r="r" b="b"/>
            <a:pathLst>
              <a:path w="1946000" h="1931405">
                <a:moveTo>
                  <a:pt x="0" y="0"/>
                </a:moveTo>
                <a:lnTo>
                  <a:pt x="1946001" y="0"/>
                </a:lnTo>
                <a:lnTo>
                  <a:pt x="1946001" y="1931406"/>
                </a:lnTo>
                <a:lnTo>
                  <a:pt x="0" y="193140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 name="Freeform 13"/>
          <p:cNvSpPr/>
          <p:nvPr/>
        </p:nvSpPr>
        <p:spPr>
          <a:xfrm>
            <a:off x="10360998" y="8004987"/>
            <a:ext cx="3013648" cy="2704749"/>
          </a:xfrm>
          <a:custGeom>
            <a:avLst/>
            <a:gdLst/>
            <a:ahLst/>
            <a:cxnLst/>
            <a:rect l="l" t="t" r="r" b="b"/>
            <a:pathLst>
              <a:path w="3013648" h="2704749">
                <a:moveTo>
                  <a:pt x="0" y="0"/>
                </a:moveTo>
                <a:lnTo>
                  <a:pt x="3013647" y="0"/>
                </a:lnTo>
                <a:lnTo>
                  <a:pt x="3013647" y="2704748"/>
                </a:lnTo>
                <a:lnTo>
                  <a:pt x="0" y="2704748"/>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14" name="Freeform 14"/>
          <p:cNvSpPr/>
          <p:nvPr/>
        </p:nvSpPr>
        <p:spPr>
          <a:xfrm>
            <a:off x="16170281" y="8962280"/>
            <a:ext cx="3425571" cy="4114800"/>
          </a:xfrm>
          <a:custGeom>
            <a:avLst/>
            <a:gdLst/>
            <a:ahLst/>
            <a:cxnLst/>
            <a:rect l="l" t="t" r="r" b="b"/>
            <a:pathLst>
              <a:path w="3425571" h="4114800">
                <a:moveTo>
                  <a:pt x="0" y="0"/>
                </a:moveTo>
                <a:lnTo>
                  <a:pt x="3425571" y="0"/>
                </a:lnTo>
                <a:lnTo>
                  <a:pt x="3425571" y="4114800"/>
                </a:lnTo>
                <a:lnTo>
                  <a:pt x="0" y="411480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5" name="TextBox 15"/>
          <p:cNvSpPr txBox="1"/>
          <p:nvPr/>
        </p:nvSpPr>
        <p:spPr>
          <a:xfrm>
            <a:off x="4754604" y="3339069"/>
            <a:ext cx="8349836" cy="3409308"/>
          </a:xfrm>
          <a:prstGeom prst="rect">
            <a:avLst/>
          </a:prstGeom>
        </p:spPr>
        <p:txBody>
          <a:bodyPr lIns="0" tIns="0" rIns="0" bIns="0" rtlCol="0" anchor="t">
            <a:spAutoFit/>
          </a:bodyPr>
          <a:lstStyle/>
          <a:p>
            <a:pPr algn="ctr">
              <a:lnSpc>
                <a:spcPts val="8329"/>
              </a:lnSpc>
            </a:pPr>
            <a:r>
              <a:rPr lang="en-US" sz="8499" spc="424">
                <a:solidFill>
                  <a:srgbClr val="FFFFFF"/>
                </a:solidFill>
                <a:latin typeface="Ballpoint"/>
                <a:ea typeface="Ballpoint"/>
                <a:cs typeface="Ballpoint"/>
                <a:sym typeface="Ballpoint"/>
              </a:rPr>
              <a:t>EMOTIONS CAN GET IN THE WAY, OR GET YOU ON THE WAY</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TextBox 3"/>
          <p:cNvSpPr txBox="1"/>
          <p:nvPr/>
        </p:nvSpPr>
        <p:spPr>
          <a:xfrm>
            <a:off x="3200400" y="4362732"/>
            <a:ext cx="10984434" cy="5770811"/>
          </a:xfrm>
          <a:prstGeom prst="rect">
            <a:avLst/>
          </a:prstGeom>
        </p:spPr>
        <p:txBody>
          <a:bodyPr wrap="square" lIns="0" tIns="0" rIns="0" bIns="0" rtlCol="0" anchor="t">
            <a:spAutoFit/>
          </a:bodyPr>
          <a:lstStyle/>
          <a:p>
            <a:pPr algn="ctr">
              <a:lnSpc>
                <a:spcPts val="4500"/>
              </a:lnSpc>
            </a:pPr>
            <a:r>
              <a:rPr lang="en-US" sz="5400" spc="97">
                <a:solidFill>
                  <a:srgbClr val="FFFFFF"/>
                </a:solidFill>
                <a:latin typeface="Ballpoint"/>
                <a:ea typeface="Ballpoint"/>
                <a:cs typeface="Ballpoint"/>
                <a:sym typeface="Ballpoint"/>
              </a:rPr>
              <a:t>New experiences can stimulate your brain and increase dopamine, which is associated with pleasure and motivation. This leads to greater engagement and learning.</a:t>
            </a:r>
          </a:p>
          <a:p>
            <a:pPr algn="ctr">
              <a:lnSpc>
                <a:spcPts val="4500"/>
              </a:lnSpc>
            </a:pPr>
            <a:endParaRPr lang="en-US" sz="5400" spc="97">
              <a:solidFill>
                <a:srgbClr val="FFFFFF"/>
              </a:solidFill>
              <a:latin typeface="Ballpoint"/>
              <a:ea typeface="Ballpoint"/>
              <a:cs typeface="Ballpoint"/>
              <a:sym typeface="Ballpoint"/>
            </a:endParaRPr>
          </a:p>
          <a:p>
            <a:pPr algn="ctr">
              <a:lnSpc>
                <a:spcPts val="4500"/>
              </a:lnSpc>
            </a:pPr>
            <a:r>
              <a:rPr lang="en-US" sz="5400" spc="97">
                <a:solidFill>
                  <a:srgbClr val="FFFFFF"/>
                </a:solidFill>
                <a:latin typeface="Ballpoint"/>
                <a:ea typeface="Ballpoint"/>
                <a:cs typeface="Ballpoint"/>
                <a:sym typeface="Ballpoint"/>
              </a:rPr>
              <a:t>Motivation encompasses not just the desire to achieve, but also the drive to improve, take initiative, and persevere in tough moments.</a:t>
            </a:r>
          </a:p>
          <a:p>
            <a:pPr algn="ctr">
              <a:lnSpc>
                <a:spcPts val="4500"/>
              </a:lnSpc>
            </a:pPr>
            <a:endParaRPr lang="en-US" sz="5400" spc="97">
              <a:solidFill>
                <a:srgbClr val="FFFFFF"/>
              </a:solidFill>
              <a:latin typeface="Ballpoint"/>
              <a:ea typeface="Ballpoint"/>
              <a:cs typeface="Ballpoint"/>
              <a:sym typeface="Ballpoint"/>
            </a:endParaRPr>
          </a:p>
          <a:p>
            <a:pPr algn="ctr">
              <a:lnSpc>
                <a:spcPts val="4500"/>
              </a:lnSpc>
            </a:pPr>
            <a:endParaRPr lang="en-US" sz="5400" spc="97">
              <a:solidFill>
                <a:srgbClr val="FFFFFF"/>
              </a:solidFill>
              <a:latin typeface="Ballpoint"/>
              <a:ea typeface="Ballpoint"/>
              <a:cs typeface="Ballpoint"/>
              <a:sym typeface="Ballpoint"/>
            </a:endParaRPr>
          </a:p>
        </p:txBody>
      </p:sp>
      <p:sp>
        <p:nvSpPr>
          <p:cNvPr id="4" name="TextBox 4"/>
          <p:cNvSpPr txBox="1"/>
          <p:nvPr/>
        </p:nvSpPr>
        <p:spPr>
          <a:xfrm>
            <a:off x="5016648" y="1800508"/>
            <a:ext cx="7688253" cy="2562224"/>
          </a:xfrm>
          <a:prstGeom prst="rect">
            <a:avLst/>
          </a:prstGeom>
        </p:spPr>
        <p:txBody>
          <a:bodyPr lIns="0" tIns="0" rIns="0" bIns="0" rtlCol="0" anchor="t">
            <a:spAutoFit/>
          </a:bodyPr>
          <a:lstStyle/>
          <a:p>
            <a:pPr algn="ctr">
              <a:lnSpc>
                <a:spcPts val="8999"/>
              </a:lnSpc>
            </a:pPr>
            <a:r>
              <a:rPr lang="en-US" sz="9999" spc="499">
                <a:solidFill>
                  <a:srgbClr val="FFFFFF"/>
                </a:solidFill>
                <a:latin typeface="Ballpoint"/>
                <a:ea typeface="Ballpoint"/>
                <a:cs typeface="Ballpoint"/>
                <a:sym typeface="Ballpoint"/>
              </a:rPr>
              <a:t>LEARN SOMETHING NEW</a:t>
            </a:r>
          </a:p>
        </p:txBody>
      </p:sp>
      <p:sp>
        <p:nvSpPr>
          <p:cNvPr id="5" name="Freeform 5"/>
          <p:cNvSpPr/>
          <p:nvPr/>
        </p:nvSpPr>
        <p:spPr>
          <a:xfrm>
            <a:off x="448168" y="-1006016"/>
            <a:ext cx="5134930" cy="4069432"/>
          </a:xfrm>
          <a:custGeom>
            <a:avLst/>
            <a:gdLst/>
            <a:ahLst/>
            <a:cxnLst/>
            <a:rect l="l" t="t" r="r" b="b"/>
            <a:pathLst>
              <a:path w="5134930" h="4069432">
                <a:moveTo>
                  <a:pt x="0" y="0"/>
                </a:moveTo>
                <a:lnTo>
                  <a:pt x="5134931" y="0"/>
                </a:lnTo>
                <a:lnTo>
                  <a:pt x="5134931" y="4069432"/>
                </a:lnTo>
                <a:lnTo>
                  <a:pt x="0" y="40694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flipH="1">
            <a:off x="15454249" y="2773680"/>
            <a:ext cx="5134930" cy="4069432"/>
          </a:xfrm>
          <a:custGeom>
            <a:avLst/>
            <a:gdLst/>
            <a:ahLst/>
            <a:cxnLst/>
            <a:rect l="l" t="t" r="r" b="b"/>
            <a:pathLst>
              <a:path w="5134930" h="4069432">
                <a:moveTo>
                  <a:pt x="5134930" y="0"/>
                </a:moveTo>
                <a:lnTo>
                  <a:pt x="0" y="0"/>
                </a:lnTo>
                <a:lnTo>
                  <a:pt x="0" y="4069432"/>
                </a:lnTo>
                <a:lnTo>
                  <a:pt x="5134930" y="4069432"/>
                </a:lnTo>
                <a:lnTo>
                  <a:pt x="513493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782323" y="3360324"/>
            <a:ext cx="3616073" cy="3566352"/>
          </a:xfrm>
          <a:custGeom>
            <a:avLst/>
            <a:gdLst/>
            <a:ahLst/>
            <a:cxnLst/>
            <a:rect l="l" t="t" r="r" b="b"/>
            <a:pathLst>
              <a:path w="3616073" h="3566352">
                <a:moveTo>
                  <a:pt x="0" y="0"/>
                </a:moveTo>
                <a:lnTo>
                  <a:pt x="3616074" y="0"/>
                </a:lnTo>
                <a:lnTo>
                  <a:pt x="3616074" y="3566352"/>
                </a:lnTo>
                <a:lnTo>
                  <a:pt x="0" y="356635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flipH="1">
            <a:off x="15454249" y="6420547"/>
            <a:ext cx="3616073" cy="3566352"/>
          </a:xfrm>
          <a:custGeom>
            <a:avLst/>
            <a:gdLst/>
            <a:ahLst/>
            <a:cxnLst/>
            <a:rect l="l" t="t" r="r" b="b"/>
            <a:pathLst>
              <a:path w="3616073" h="3566352">
                <a:moveTo>
                  <a:pt x="3616074" y="0"/>
                </a:moveTo>
                <a:lnTo>
                  <a:pt x="0" y="0"/>
                </a:lnTo>
                <a:lnTo>
                  <a:pt x="0" y="3566353"/>
                </a:lnTo>
                <a:lnTo>
                  <a:pt x="3616074" y="3566353"/>
                </a:lnTo>
                <a:lnTo>
                  <a:pt x="361607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rot="-581043">
            <a:off x="12424362" y="-493725"/>
            <a:ext cx="5757961" cy="3094904"/>
          </a:xfrm>
          <a:custGeom>
            <a:avLst/>
            <a:gdLst/>
            <a:ahLst/>
            <a:cxnLst/>
            <a:rect l="l" t="t" r="r" b="b"/>
            <a:pathLst>
              <a:path w="5757961" h="3094904">
                <a:moveTo>
                  <a:pt x="0" y="0"/>
                </a:moveTo>
                <a:lnTo>
                  <a:pt x="5757961" y="0"/>
                </a:lnTo>
                <a:lnTo>
                  <a:pt x="5757961" y="3094904"/>
                </a:lnTo>
                <a:lnTo>
                  <a:pt x="0" y="30949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rot="-581043" flipH="1">
            <a:off x="-2878981" y="7684188"/>
            <a:ext cx="5757961" cy="3094904"/>
          </a:xfrm>
          <a:custGeom>
            <a:avLst/>
            <a:gdLst/>
            <a:ahLst/>
            <a:cxnLst/>
            <a:rect l="l" t="t" r="r" b="b"/>
            <a:pathLst>
              <a:path w="5757961" h="3094904">
                <a:moveTo>
                  <a:pt x="5757962" y="0"/>
                </a:moveTo>
                <a:lnTo>
                  <a:pt x="0" y="0"/>
                </a:lnTo>
                <a:lnTo>
                  <a:pt x="0" y="3094905"/>
                </a:lnTo>
                <a:lnTo>
                  <a:pt x="5757962" y="3094905"/>
                </a:lnTo>
                <a:lnTo>
                  <a:pt x="5757962"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flipH="1">
            <a:off x="3015633" y="9336189"/>
            <a:ext cx="5134930" cy="4069432"/>
          </a:xfrm>
          <a:custGeom>
            <a:avLst/>
            <a:gdLst/>
            <a:ahLst/>
            <a:cxnLst/>
            <a:rect l="l" t="t" r="r" b="b"/>
            <a:pathLst>
              <a:path w="5134930" h="4069432">
                <a:moveTo>
                  <a:pt x="5134931" y="0"/>
                </a:moveTo>
                <a:lnTo>
                  <a:pt x="0" y="0"/>
                </a:lnTo>
                <a:lnTo>
                  <a:pt x="0" y="4069432"/>
                </a:lnTo>
                <a:lnTo>
                  <a:pt x="5134931" y="4069432"/>
                </a:lnTo>
                <a:lnTo>
                  <a:pt x="5134931"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p:cNvSpPr/>
          <p:nvPr/>
        </p:nvSpPr>
        <p:spPr>
          <a:xfrm rot="135991" flipH="1">
            <a:off x="9151566" y="9448837"/>
            <a:ext cx="5757961" cy="3094904"/>
          </a:xfrm>
          <a:custGeom>
            <a:avLst/>
            <a:gdLst/>
            <a:ahLst/>
            <a:cxnLst/>
            <a:rect l="l" t="t" r="r" b="b"/>
            <a:pathLst>
              <a:path w="5757961" h="3094904">
                <a:moveTo>
                  <a:pt x="5757962" y="0"/>
                </a:moveTo>
                <a:lnTo>
                  <a:pt x="0" y="0"/>
                </a:lnTo>
                <a:lnTo>
                  <a:pt x="0" y="3094904"/>
                </a:lnTo>
                <a:lnTo>
                  <a:pt x="5757962" y="3094904"/>
                </a:lnTo>
                <a:lnTo>
                  <a:pt x="5757962"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p:cNvSpPr/>
          <p:nvPr/>
        </p:nvSpPr>
        <p:spPr>
          <a:xfrm>
            <a:off x="6695047" y="-2082142"/>
            <a:ext cx="3616073" cy="3566352"/>
          </a:xfrm>
          <a:custGeom>
            <a:avLst/>
            <a:gdLst/>
            <a:ahLst/>
            <a:cxnLst/>
            <a:rect l="l" t="t" r="r" b="b"/>
            <a:pathLst>
              <a:path w="3616073" h="3566352">
                <a:moveTo>
                  <a:pt x="0" y="0"/>
                </a:moveTo>
                <a:lnTo>
                  <a:pt x="3616074" y="0"/>
                </a:lnTo>
                <a:lnTo>
                  <a:pt x="3616074" y="3566353"/>
                </a:lnTo>
                <a:lnTo>
                  <a:pt x="0" y="35663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2544A-7EC8-2E4A-D43A-F7F4066D8E1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D85F821-15A1-352F-77C3-6CDD4A761126}"/>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5" name="TextBox 5">
            <a:extLst>
              <a:ext uri="{FF2B5EF4-FFF2-40B4-BE49-F238E27FC236}">
                <a16:creationId xmlns:a16="http://schemas.microsoft.com/office/drawing/2014/main" id="{B88323F6-8E98-E877-E6F4-C750A370622B}"/>
              </a:ext>
            </a:extLst>
          </p:cNvPr>
          <p:cNvSpPr txBox="1"/>
          <p:nvPr/>
        </p:nvSpPr>
        <p:spPr>
          <a:xfrm>
            <a:off x="2309832" y="278530"/>
            <a:ext cx="13584513" cy="3744615"/>
          </a:xfrm>
          <a:prstGeom prst="rect">
            <a:avLst/>
          </a:prstGeom>
        </p:spPr>
        <p:txBody>
          <a:bodyPr wrap="square" lIns="0" tIns="0" rIns="0" bIns="0" rtlCol="0" anchor="t">
            <a:spAutoFit/>
          </a:bodyPr>
          <a:lstStyle/>
          <a:p>
            <a:pPr marL="0" lvl="0" indent="0" algn="ctr">
              <a:lnSpc>
                <a:spcPts val="14581"/>
              </a:lnSpc>
            </a:pPr>
            <a:r>
              <a:rPr lang="en-US" sz="10000" b="1">
                <a:solidFill>
                  <a:srgbClr val="FFFFFF"/>
                </a:solidFill>
                <a:latin typeface="One Little Font Bold"/>
                <a:ea typeface="One Little Font Bold"/>
                <a:cs typeface="One Little Font Bold"/>
                <a:sym typeface="One Little Font Bold"/>
              </a:rPr>
              <a:t>CHARACTERICTICS OF STRONG MOTIVATION</a:t>
            </a:r>
          </a:p>
        </p:txBody>
      </p:sp>
      <p:sp>
        <p:nvSpPr>
          <p:cNvPr id="6" name="Freeform 6">
            <a:extLst>
              <a:ext uri="{FF2B5EF4-FFF2-40B4-BE49-F238E27FC236}">
                <a16:creationId xmlns:a16="http://schemas.microsoft.com/office/drawing/2014/main" id="{8B60A0C8-1FBA-75C6-B62E-D85F5E3BD91A}"/>
              </a:ext>
            </a:extLst>
          </p:cNvPr>
          <p:cNvSpPr/>
          <p:nvPr/>
        </p:nvSpPr>
        <p:spPr>
          <a:xfrm rot="6511463">
            <a:off x="15665785" y="676042"/>
            <a:ext cx="1460986" cy="1330826"/>
          </a:xfrm>
          <a:custGeom>
            <a:avLst/>
            <a:gdLst/>
            <a:ahLst/>
            <a:cxnLst/>
            <a:rect l="l" t="t" r="r" b="b"/>
            <a:pathLst>
              <a:path w="1460986" h="1330826">
                <a:moveTo>
                  <a:pt x="0" y="0"/>
                </a:moveTo>
                <a:lnTo>
                  <a:pt x="1460987" y="0"/>
                </a:lnTo>
                <a:lnTo>
                  <a:pt x="1460987" y="1330826"/>
                </a:lnTo>
                <a:lnTo>
                  <a:pt x="0" y="13308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a:extLst>
              <a:ext uri="{FF2B5EF4-FFF2-40B4-BE49-F238E27FC236}">
                <a16:creationId xmlns:a16="http://schemas.microsoft.com/office/drawing/2014/main" id="{9B175A68-68FF-223A-BF23-AC4B3CDED332}"/>
              </a:ext>
            </a:extLst>
          </p:cNvPr>
          <p:cNvSpPr/>
          <p:nvPr/>
        </p:nvSpPr>
        <p:spPr>
          <a:xfrm rot="7407152">
            <a:off x="15191403" y="7927092"/>
            <a:ext cx="4135793" cy="2662417"/>
          </a:xfrm>
          <a:custGeom>
            <a:avLst/>
            <a:gdLst/>
            <a:ahLst/>
            <a:cxnLst/>
            <a:rect l="l" t="t" r="r" b="b"/>
            <a:pathLst>
              <a:path w="4135793" h="2662417">
                <a:moveTo>
                  <a:pt x="0" y="0"/>
                </a:moveTo>
                <a:lnTo>
                  <a:pt x="4135794" y="0"/>
                </a:lnTo>
                <a:lnTo>
                  <a:pt x="4135794" y="2662416"/>
                </a:lnTo>
                <a:lnTo>
                  <a:pt x="0" y="26624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Freeform 13">
            <a:extLst>
              <a:ext uri="{FF2B5EF4-FFF2-40B4-BE49-F238E27FC236}">
                <a16:creationId xmlns:a16="http://schemas.microsoft.com/office/drawing/2014/main" id="{F112103B-008D-1298-3D19-803DD8B978BC}"/>
              </a:ext>
            </a:extLst>
          </p:cNvPr>
          <p:cNvSpPr/>
          <p:nvPr/>
        </p:nvSpPr>
        <p:spPr>
          <a:xfrm rot="3753229">
            <a:off x="-330212" y="-731170"/>
            <a:ext cx="3182474" cy="4397891"/>
          </a:xfrm>
          <a:custGeom>
            <a:avLst/>
            <a:gdLst/>
            <a:ahLst/>
            <a:cxnLst/>
            <a:rect l="l" t="t" r="r" b="b"/>
            <a:pathLst>
              <a:path w="3182474" h="4397891">
                <a:moveTo>
                  <a:pt x="0" y="0"/>
                </a:moveTo>
                <a:lnTo>
                  <a:pt x="3182474" y="0"/>
                </a:lnTo>
                <a:lnTo>
                  <a:pt x="3182474" y="4397891"/>
                </a:lnTo>
                <a:lnTo>
                  <a:pt x="0" y="439789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 name="Freeform 9">
            <a:extLst>
              <a:ext uri="{FF2B5EF4-FFF2-40B4-BE49-F238E27FC236}">
                <a16:creationId xmlns:a16="http://schemas.microsoft.com/office/drawing/2014/main" id="{D60D2F39-6BB5-1AD5-BB85-4C69F246B0A4}"/>
              </a:ext>
            </a:extLst>
          </p:cNvPr>
          <p:cNvSpPr/>
          <p:nvPr/>
        </p:nvSpPr>
        <p:spPr>
          <a:xfrm>
            <a:off x="5867400" y="4152853"/>
            <a:ext cx="6440141" cy="5629666"/>
          </a:xfrm>
          <a:custGeom>
            <a:avLst/>
            <a:gdLst/>
            <a:ahLst/>
            <a:cxnLst/>
            <a:rect l="l" t="t" r="r" b="b"/>
            <a:pathLst>
              <a:path w="6440141" h="5629666">
                <a:moveTo>
                  <a:pt x="0" y="0"/>
                </a:moveTo>
                <a:lnTo>
                  <a:pt x="6440141" y="0"/>
                </a:lnTo>
                <a:lnTo>
                  <a:pt x="6440141" y="5629666"/>
                </a:lnTo>
                <a:lnTo>
                  <a:pt x="0" y="5629666"/>
                </a:lnTo>
                <a:lnTo>
                  <a:pt x="0" y="0"/>
                </a:lnTo>
                <a:close/>
              </a:path>
            </a:pathLst>
          </a:custGeom>
          <a:blipFill>
            <a:blip r:embed="rId9"/>
            <a:stretch>
              <a:fillRect l="-5736" r="-2708"/>
            </a:stretch>
          </a:blipFill>
        </p:spPr>
        <p:txBody>
          <a:bodyPr/>
          <a:lstStyle/>
          <a:p>
            <a:endParaRPr lang="en-US"/>
          </a:p>
        </p:txBody>
      </p:sp>
      <p:sp>
        <p:nvSpPr>
          <p:cNvPr id="7" name="TextBox 11">
            <a:extLst>
              <a:ext uri="{FF2B5EF4-FFF2-40B4-BE49-F238E27FC236}">
                <a16:creationId xmlns:a16="http://schemas.microsoft.com/office/drawing/2014/main" id="{698BF3C9-3D72-2328-C3DD-19DB9F254F79}"/>
              </a:ext>
            </a:extLst>
          </p:cNvPr>
          <p:cNvSpPr txBox="1"/>
          <p:nvPr/>
        </p:nvSpPr>
        <p:spPr>
          <a:xfrm>
            <a:off x="6477000" y="5299710"/>
            <a:ext cx="5334000" cy="3939540"/>
          </a:xfrm>
          <a:prstGeom prst="rect">
            <a:avLst/>
          </a:prstGeom>
        </p:spPr>
        <p:txBody>
          <a:bodyPr wrap="square" lIns="0" tIns="0" rIns="0" bIns="0" rtlCol="0" anchor="t">
            <a:spAutoFit/>
          </a:bodyPr>
          <a:lstStyle/>
          <a:p>
            <a:pPr marL="685800" lvl="0" indent="-685800">
              <a:buFont typeface="Arial" panose="020B0604020202020204" pitchFamily="34" charset="0"/>
              <a:buChar char="•"/>
            </a:pPr>
            <a:r>
              <a:rPr lang="en-US" sz="3200" b="1">
                <a:solidFill>
                  <a:srgbClr val="000000"/>
                </a:solidFill>
                <a:latin typeface="One Little Font" panose="020B0604020202020204" charset="0"/>
                <a:ea typeface="One Little Font Bold"/>
                <a:cs typeface="One Little Font Bold"/>
                <a:sym typeface="One Little Font Bold"/>
              </a:rPr>
              <a:t>Action oriented</a:t>
            </a:r>
          </a:p>
          <a:p>
            <a:pPr marL="685800" lvl="0" indent="-685800">
              <a:buFont typeface="Arial" panose="020B0604020202020204" pitchFamily="34" charset="0"/>
              <a:buChar char="•"/>
            </a:pPr>
            <a:r>
              <a:rPr lang="en-US" sz="3200" b="1">
                <a:solidFill>
                  <a:srgbClr val="000000"/>
                </a:solidFill>
                <a:latin typeface="One Little Font" panose="020B0604020202020204" charset="0"/>
                <a:ea typeface="One Little Font Bold"/>
                <a:cs typeface="One Little Font Bold"/>
                <a:sym typeface="One Little Font Bold"/>
              </a:rPr>
              <a:t>Set goals</a:t>
            </a:r>
          </a:p>
          <a:p>
            <a:pPr marL="685800" lvl="0" indent="-685800">
              <a:buFont typeface="Arial" panose="020B0604020202020204" pitchFamily="34" charset="0"/>
              <a:buChar char="•"/>
            </a:pPr>
            <a:r>
              <a:rPr lang="en-US" sz="3200" b="1">
                <a:solidFill>
                  <a:srgbClr val="000000"/>
                </a:solidFill>
                <a:latin typeface="One Little Font" panose="020B0604020202020204" charset="0"/>
                <a:ea typeface="One Little Font Bold"/>
                <a:cs typeface="One Little Font Bold"/>
                <a:sym typeface="One Little Font Bold"/>
              </a:rPr>
              <a:t>Obtain high need for achievement</a:t>
            </a:r>
          </a:p>
          <a:p>
            <a:pPr marL="685800" lvl="0" indent="-685800">
              <a:buFont typeface="Arial" panose="020B0604020202020204" pitchFamily="34" charset="0"/>
              <a:buChar char="•"/>
            </a:pPr>
            <a:r>
              <a:rPr lang="en-US" sz="3200" b="1">
                <a:solidFill>
                  <a:srgbClr val="000000"/>
                </a:solidFill>
                <a:latin typeface="One Little Font" panose="020B0604020202020204" charset="0"/>
                <a:ea typeface="One Little Font Bold"/>
                <a:cs typeface="One Little Font Bold"/>
                <a:sym typeface="One Little Font Bold"/>
              </a:rPr>
              <a:t>Good at taking initiative</a:t>
            </a:r>
          </a:p>
          <a:p>
            <a:pPr marL="685800" lvl="0" indent="-685800">
              <a:buFont typeface="Arial" panose="020B0604020202020204" pitchFamily="34" charset="0"/>
              <a:buChar char="•"/>
            </a:pPr>
            <a:r>
              <a:rPr lang="en-US" sz="3200" b="1">
                <a:solidFill>
                  <a:srgbClr val="000000"/>
                </a:solidFill>
                <a:latin typeface="One Little Font" panose="020B0604020202020204" charset="0"/>
                <a:ea typeface="One Little Font Bold"/>
                <a:cs typeface="One Little Font Bold"/>
                <a:sym typeface="One Little Font Bold"/>
              </a:rPr>
              <a:t>Always looking for ways to do better</a:t>
            </a:r>
          </a:p>
          <a:p>
            <a:pPr marL="685800" lvl="0" indent="-685800">
              <a:buFont typeface="Arial" panose="020B0604020202020204" pitchFamily="34" charset="0"/>
              <a:buChar char="•"/>
            </a:pPr>
            <a:endParaRPr lang="en-US" sz="3200" b="1">
              <a:solidFill>
                <a:srgbClr val="000000"/>
              </a:solidFill>
              <a:latin typeface="One Little Font" panose="020B0604020202020204" charset="0"/>
              <a:ea typeface="One Little Font Bold"/>
              <a:cs typeface="One Little Font Bold"/>
              <a:sym typeface="One Little Font Bold"/>
            </a:endParaRPr>
          </a:p>
        </p:txBody>
      </p:sp>
    </p:spTree>
    <p:extLst>
      <p:ext uri="{BB962C8B-B14F-4D97-AF65-F5344CB8AC3E}">
        <p14:creationId xmlns:p14="http://schemas.microsoft.com/office/powerpoint/2010/main" val="40866353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6BD20-70FB-27BF-0955-1DE8CEAE304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0FE378F-19FB-54D3-853D-016CF579BC49}"/>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4" name="TextBox 4">
            <a:extLst>
              <a:ext uri="{FF2B5EF4-FFF2-40B4-BE49-F238E27FC236}">
                <a16:creationId xmlns:a16="http://schemas.microsoft.com/office/drawing/2014/main" id="{6689F622-263A-AB40-3778-E18EFCA83BA4}"/>
              </a:ext>
            </a:extLst>
          </p:cNvPr>
          <p:cNvSpPr txBox="1"/>
          <p:nvPr/>
        </p:nvSpPr>
        <p:spPr>
          <a:xfrm>
            <a:off x="755899" y="1114425"/>
            <a:ext cx="16678369" cy="1154162"/>
          </a:xfrm>
          <a:prstGeom prst="rect">
            <a:avLst/>
          </a:prstGeom>
        </p:spPr>
        <p:txBody>
          <a:bodyPr lIns="0" tIns="0" rIns="0" bIns="0" rtlCol="0" anchor="t">
            <a:spAutoFit/>
          </a:bodyPr>
          <a:lstStyle/>
          <a:p>
            <a:pPr algn="ctr">
              <a:lnSpc>
                <a:spcPts val="8999"/>
              </a:lnSpc>
            </a:pPr>
            <a:r>
              <a:rPr lang="en-US" sz="9999" spc="499">
                <a:solidFill>
                  <a:srgbClr val="FFFFFF"/>
                </a:solidFill>
                <a:latin typeface="Ballpoint"/>
                <a:ea typeface="Ballpoint"/>
                <a:cs typeface="Ballpoint"/>
                <a:sym typeface="Ballpoint"/>
              </a:rPr>
              <a:t>HOW TO IMPROVE MOTIVATION</a:t>
            </a:r>
          </a:p>
        </p:txBody>
      </p:sp>
      <p:grpSp>
        <p:nvGrpSpPr>
          <p:cNvPr id="11" name="Group 11">
            <a:extLst>
              <a:ext uri="{FF2B5EF4-FFF2-40B4-BE49-F238E27FC236}">
                <a16:creationId xmlns:a16="http://schemas.microsoft.com/office/drawing/2014/main" id="{BBA364B9-BEBE-7544-F93E-15C7F8D0178D}"/>
              </a:ext>
            </a:extLst>
          </p:cNvPr>
          <p:cNvGrpSpPr/>
          <p:nvPr/>
        </p:nvGrpSpPr>
        <p:grpSpPr>
          <a:xfrm>
            <a:off x="952693" y="3638646"/>
            <a:ext cx="4624900" cy="1872116"/>
            <a:chOff x="0" y="0"/>
            <a:chExt cx="6166533" cy="5525347"/>
          </a:xfrm>
        </p:grpSpPr>
        <p:sp>
          <p:nvSpPr>
            <p:cNvPr id="12" name="Freeform 12">
              <a:extLst>
                <a:ext uri="{FF2B5EF4-FFF2-40B4-BE49-F238E27FC236}">
                  <a16:creationId xmlns:a16="http://schemas.microsoft.com/office/drawing/2014/main" id="{2C0160DC-B90D-639C-1B43-F0E7D056458B}"/>
                </a:ext>
              </a:extLst>
            </p:cNvPr>
            <p:cNvSpPr/>
            <p:nvPr/>
          </p:nvSpPr>
          <p:spPr>
            <a:xfrm>
              <a:off x="0" y="0"/>
              <a:ext cx="788047" cy="5486400"/>
            </a:xfrm>
            <a:custGeom>
              <a:avLst/>
              <a:gdLst/>
              <a:ahLst/>
              <a:cxnLst/>
              <a:rect l="l" t="t" r="r" b="b"/>
              <a:pathLst>
                <a:path w="788047" h="5486400">
                  <a:moveTo>
                    <a:pt x="0" y="0"/>
                  </a:moveTo>
                  <a:lnTo>
                    <a:pt x="788047" y="0"/>
                  </a:lnTo>
                  <a:lnTo>
                    <a:pt x="788047" y="5486400"/>
                  </a:lnTo>
                  <a:lnTo>
                    <a:pt x="0" y="5486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a:extLst>
                <a:ext uri="{FF2B5EF4-FFF2-40B4-BE49-F238E27FC236}">
                  <a16:creationId xmlns:a16="http://schemas.microsoft.com/office/drawing/2014/main" id="{BA9F289E-8AEC-BD31-5B3C-0910B2E39AA9}"/>
                </a:ext>
              </a:extLst>
            </p:cNvPr>
            <p:cNvSpPr/>
            <p:nvPr/>
          </p:nvSpPr>
          <p:spPr>
            <a:xfrm flipH="1">
              <a:off x="5378486" y="38947"/>
              <a:ext cx="788047" cy="5486400"/>
            </a:xfrm>
            <a:custGeom>
              <a:avLst/>
              <a:gdLst/>
              <a:ahLst/>
              <a:cxnLst/>
              <a:rect l="l" t="t" r="r" b="b"/>
              <a:pathLst>
                <a:path w="788047" h="5486400">
                  <a:moveTo>
                    <a:pt x="788047" y="0"/>
                  </a:moveTo>
                  <a:lnTo>
                    <a:pt x="0" y="0"/>
                  </a:lnTo>
                  <a:lnTo>
                    <a:pt x="0" y="5486400"/>
                  </a:lnTo>
                  <a:lnTo>
                    <a:pt x="788047" y="5486400"/>
                  </a:lnTo>
                  <a:lnTo>
                    <a:pt x="78804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14" name="TextBox 14">
            <a:extLst>
              <a:ext uri="{FF2B5EF4-FFF2-40B4-BE49-F238E27FC236}">
                <a16:creationId xmlns:a16="http://schemas.microsoft.com/office/drawing/2014/main" id="{ECF85017-645D-7013-12D8-50C14B69FB47}"/>
              </a:ext>
            </a:extLst>
          </p:cNvPr>
          <p:cNvSpPr txBox="1"/>
          <p:nvPr/>
        </p:nvSpPr>
        <p:spPr>
          <a:xfrm>
            <a:off x="1543728" y="3619500"/>
            <a:ext cx="3348038" cy="1923604"/>
          </a:xfrm>
          <a:prstGeom prst="rect">
            <a:avLst/>
          </a:prstGeom>
        </p:spPr>
        <p:txBody>
          <a:bodyPr lIns="0" tIns="0" rIns="0" bIns="0" rtlCol="0" anchor="t">
            <a:spAutoFit/>
          </a:bodyPr>
          <a:lstStyle/>
          <a:p>
            <a:pPr algn="ctr">
              <a:lnSpc>
                <a:spcPts val="4950"/>
              </a:lnSpc>
            </a:pPr>
            <a:r>
              <a:rPr lang="en-US" sz="4500" spc="405">
                <a:solidFill>
                  <a:srgbClr val="FFFFFF"/>
                </a:solidFill>
                <a:latin typeface="Ballpoint"/>
                <a:ea typeface="Ballpoint"/>
                <a:cs typeface="Ballpoint"/>
                <a:sym typeface="Ballpoint"/>
              </a:rPr>
              <a:t>CELEBRATE WINS, EVEN SMALL ONES</a:t>
            </a:r>
          </a:p>
        </p:txBody>
      </p:sp>
      <p:sp>
        <p:nvSpPr>
          <p:cNvPr id="15" name="TextBox 15">
            <a:extLst>
              <a:ext uri="{FF2B5EF4-FFF2-40B4-BE49-F238E27FC236}">
                <a16:creationId xmlns:a16="http://schemas.microsoft.com/office/drawing/2014/main" id="{E76C89F8-5E36-DF32-0627-859DB81F776D}"/>
              </a:ext>
            </a:extLst>
          </p:cNvPr>
          <p:cNvSpPr txBox="1"/>
          <p:nvPr/>
        </p:nvSpPr>
        <p:spPr>
          <a:xfrm>
            <a:off x="7188433" y="3651842"/>
            <a:ext cx="3911134" cy="1923604"/>
          </a:xfrm>
          <a:prstGeom prst="rect">
            <a:avLst/>
          </a:prstGeom>
        </p:spPr>
        <p:txBody>
          <a:bodyPr wrap="square" lIns="0" tIns="0" rIns="0" bIns="0" rtlCol="0" anchor="t">
            <a:spAutoFit/>
          </a:bodyPr>
          <a:lstStyle/>
          <a:p>
            <a:pPr algn="ctr">
              <a:lnSpc>
                <a:spcPts val="4950"/>
              </a:lnSpc>
            </a:pPr>
            <a:r>
              <a:rPr lang="en-US" sz="4500" spc="405">
                <a:solidFill>
                  <a:srgbClr val="FFFFFF"/>
                </a:solidFill>
                <a:latin typeface="Ballpoint"/>
                <a:ea typeface="Ballpoint"/>
                <a:cs typeface="Ballpoint"/>
                <a:sym typeface="Ballpoint"/>
              </a:rPr>
              <a:t>SET SMALL, MEASUREABLE GOALS</a:t>
            </a:r>
          </a:p>
        </p:txBody>
      </p:sp>
      <p:sp>
        <p:nvSpPr>
          <p:cNvPr id="16" name="TextBox 16">
            <a:extLst>
              <a:ext uri="{FF2B5EF4-FFF2-40B4-BE49-F238E27FC236}">
                <a16:creationId xmlns:a16="http://schemas.microsoft.com/office/drawing/2014/main" id="{5AFE7F4B-7F08-4E35-C835-E83035DF9DCF}"/>
              </a:ext>
            </a:extLst>
          </p:cNvPr>
          <p:cNvSpPr txBox="1"/>
          <p:nvPr/>
        </p:nvSpPr>
        <p:spPr>
          <a:xfrm>
            <a:off x="13140064" y="3940101"/>
            <a:ext cx="4119236" cy="1282402"/>
          </a:xfrm>
          <a:prstGeom prst="rect">
            <a:avLst/>
          </a:prstGeom>
        </p:spPr>
        <p:txBody>
          <a:bodyPr wrap="square" lIns="0" tIns="0" rIns="0" bIns="0" rtlCol="0" anchor="t">
            <a:spAutoFit/>
          </a:bodyPr>
          <a:lstStyle/>
          <a:p>
            <a:pPr algn="ctr">
              <a:lnSpc>
                <a:spcPts val="4950"/>
              </a:lnSpc>
            </a:pPr>
            <a:r>
              <a:rPr lang="en-US" sz="4500" spc="405">
                <a:solidFill>
                  <a:srgbClr val="FFFFFF"/>
                </a:solidFill>
                <a:latin typeface="Ballpoint"/>
                <a:ea typeface="Ballpoint"/>
                <a:cs typeface="Ballpoint"/>
                <a:sym typeface="Ballpoint"/>
              </a:rPr>
              <a:t>INVITE/ACCEPT NEW CHALLENGES</a:t>
            </a:r>
          </a:p>
        </p:txBody>
      </p:sp>
      <p:grpSp>
        <p:nvGrpSpPr>
          <p:cNvPr id="20" name="Group 11">
            <a:extLst>
              <a:ext uri="{FF2B5EF4-FFF2-40B4-BE49-F238E27FC236}">
                <a16:creationId xmlns:a16="http://schemas.microsoft.com/office/drawing/2014/main" id="{DF3389D4-D1A5-2D7C-C9E6-653BDFB1DEB4}"/>
              </a:ext>
            </a:extLst>
          </p:cNvPr>
          <p:cNvGrpSpPr/>
          <p:nvPr/>
        </p:nvGrpSpPr>
        <p:grpSpPr>
          <a:xfrm>
            <a:off x="6741287" y="3657696"/>
            <a:ext cx="4624900" cy="1872116"/>
            <a:chOff x="0" y="0"/>
            <a:chExt cx="6166533" cy="5525347"/>
          </a:xfrm>
        </p:grpSpPr>
        <p:sp>
          <p:nvSpPr>
            <p:cNvPr id="21" name="Freeform 12">
              <a:extLst>
                <a:ext uri="{FF2B5EF4-FFF2-40B4-BE49-F238E27FC236}">
                  <a16:creationId xmlns:a16="http://schemas.microsoft.com/office/drawing/2014/main" id="{5BA87334-CADB-E9BD-DDC7-DE8CCDF8E480}"/>
                </a:ext>
              </a:extLst>
            </p:cNvPr>
            <p:cNvSpPr/>
            <p:nvPr/>
          </p:nvSpPr>
          <p:spPr>
            <a:xfrm>
              <a:off x="0" y="0"/>
              <a:ext cx="788047" cy="5486400"/>
            </a:xfrm>
            <a:custGeom>
              <a:avLst/>
              <a:gdLst/>
              <a:ahLst/>
              <a:cxnLst/>
              <a:rect l="l" t="t" r="r" b="b"/>
              <a:pathLst>
                <a:path w="788047" h="5486400">
                  <a:moveTo>
                    <a:pt x="0" y="0"/>
                  </a:moveTo>
                  <a:lnTo>
                    <a:pt x="788047" y="0"/>
                  </a:lnTo>
                  <a:lnTo>
                    <a:pt x="788047" y="5486400"/>
                  </a:lnTo>
                  <a:lnTo>
                    <a:pt x="0" y="5486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2" name="Freeform 13">
              <a:extLst>
                <a:ext uri="{FF2B5EF4-FFF2-40B4-BE49-F238E27FC236}">
                  <a16:creationId xmlns:a16="http://schemas.microsoft.com/office/drawing/2014/main" id="{EFD403C2-8CCD-3C2F-B76D-769033E52895}"/>
                </a:ext>
              </a:extLst>
            </p:cNvPr>
            <p:cNvSpPr/>
            <p:nvPr/>
          </p:nvSpPr>
          <p:spPr>
            <a:xfrm flipH="1">
              <a:off x="5378486" y="38947"/>
              <a:ext cx="788047" cy="5486400"/>
            </a:xfrm>
            <a:custGeom>
              <a:avLst/>
              <a:gdLst/>
              <a:ahLst/>
              <a:cxnLst/>
              <a:rect l="l" t="t" r="r" b="b"/>
              <a:pathLst>
                <a:path w="788047" h="5486400">
                  <a:moveTo>
                    <a:pt x="788047" y="0"/>
                  </a:moveTo>
                  <a:lnTo>
                    <a:pt x="0" y="0"/>
                  </a:lnTo>
                  <a:lnTo>
                    <a:pt x="0" y="5486400"/>
                  </a:lnTo>
                  <a:lnTo>
                    <a:pt x="788047" y="5486400"/>
                  </a:lnTo>
                  <a:lnTo>
                    <a:pt x="78804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23" name="Group 11">
            <a:extLst>
              <a:ext uri="{FF2B5EF4-FFF2-40B4-BE49-F238E27FC236}">
                <a16:creationId xmlns:a16="http://schemas.microsoft.com/office/drawing/2014/main" id="{1B68F98C-B15D-1A1A-2501-D362CF5C9620}"/>
              </a:ext>
            </a:extLst>
          </p:cNvPr>
          <p:cNvGrpSpPr/>
          <p:nvPr/>
        </p:nvGrpSpPr>
        <p:grpSpPr>
          <a:xfrm>
            <a:off x="12790318" y="3657696"/>
            <a:ext cx="4670764" cy="1872116"/>
            <a:chOff x="0" y="0"/>
            <a:chExt cx="6166533" cy="5525347"/>
          </a:xfrm>
        </p:grpSpPr>
        <p:sp>
          <p:nvSpPr>
            <p:cNvPr id="24" name="Freeform 12">
              <a:extLst>
                <a:ext uri="{FF2B5EF4-FFF2-40B4-BE49-F238E27FC236}">
                  <a16:creationId xmlns:a16="http://schemas.microsoft.com/office/drawing/2014/main" id="{65AC54B3-8CAE-2B5B-D898-757427623F3A}"/>
                </a:ext>
              </a:extLst>
            </p:cNvPr>
            <p:cNvSpPr/>
            <p:nvPr/>
          </p:nvSpPr>
          <p:spPr>
            <a:xfrm>
              <a:off x="0" y="0"/>
              <a:ext cx="788047" cy="5486400"/>
            </a:xfrm>
            <a:custGeom>
              <a:avLst/>
              <a:gdLst/>
              <a:ahLst/>
              <a:cxnLst/>
              <a:rect l="l" t="t" r="r" b="b"/>
              <a:pathLst>
                <a:path w="788047" h="5486400">
                  <a:moveTo>
                    <a:pt x="0" y="0"/>
                  </a:moveTo>
                  <a:lnTo>
                    <a:pt x="788047" y="0"/>
                  </a:lnTo>
                  <a:lnTo>
                    <a:pt x="788047" y="5486400"/>
                  </a:lnTo>
                  <a:lnTo>
                    <a:pt x="0" y="5486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5" name="Freeform 13">
              <a:extLst>
                <a:ext uri="{FF2B5EF4-FFF2-40B4-BE49-F238E27FC236}">
                  <a16:creationId xmlns:a16="http://schemas.microsoft.com/office/drawing/2014/main" id="{13F7B174-35A9-6D24-76D6-783C6E6E9A50}"/>
                </a:ext>
              </a:extLst>
            </p:cNvPr>
            <p:cNvSpPr/>
            <p:nvPr/>
          </p:nvSpPr>
          <p:spPr>
            <a:xfrm flipH="1">
              <a:off x="5378486" y="38947"/>
              <a:ext cx="788047" cy="5486400"/>
            </a:xfrm>
            <a:custGeom>
              <a:avLst/>
              <a:gdLst/>
              <a:ahLst/>
              <a:cxnLst/>
              <a:rect l="l" t="t" r="r" b="b"/>
              <a:pathLst>
                <a:path w="788047" h="5486400">
                  <a:moveTo>
                    <a:pt x="788047" y="0"/>
                  </a:moveTo>
                  <a:lnTo>
                    <a:pt x="0" y="0"/>
                  </a:lnTo>
                  <a:lnTo>
                    <a:pt x="0" y="5486400"/>
                  </a:lnTo>
                  <a:lnTo>
                    <a:pt x="788047" y="5486400"/>
                  </a:lnTo>
                  <a:lnTo>
                    <a:pt x="78804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26" name="Group 11">
            <a:extLst>
              <a:ext uri="{FF2B5EF4-FFF2-40B4-BE49-F238E27FC236}">
                <a16:creationId xmlns:a16="http://schemas.microsoft.com/office/drawing/2014/main" id="{FA501D34-C633-6CD6-A9C3-15721C101BA0}"/>
              </a:ext>
            </a:extLst>
          </p:cNvPr>
          <p:cNvGrpSpPr/>
          <p:nvPr/>
        </p:nvGrpSpPr>
        <p:grpSpPr>
          <a:xfrm>
            <a:off x="952693" y="5984089"/>
            <a:ext cx="4624900" cy="1872116"/>
            <a:chOff x="0" y="0"/>
            <a:chExt cx="6166533" cy="5525347"/>
          </a:xfrm>
        </p:grpSpPr>
        <p:sp>
          <p:nvSpPr>
            <p:cNvPr id="27" name="Freeform 12">
              <a:extLst>
                <a:ext uri="{FF2B5EF4-FFF2-40B4-BE49-F238E27FC236}">
                  <a16:creationId xmlns:a16="http://schemas.microsoft.com/office/drawing/2014/main" id="{C5DBD9FD-5A49-8C59-C6DD-997059E949FD}"/>
                </a:ext>
              </a:extLst>
            </p:cNvPr>
            <p:cNvSpPr/>
            <p:nvPr/>
          </p:nvSpPr>
          <p:spPr>
            <a:xfrm>
              <a:off x="0" y="0"/>
              <a:ext cx="788047" cy="5486400"/>
            </a:xfrm>
            <a:custGeom>
              <a:avLst/>
              <a:gdLst/>
              <a:ahLst/>
              <a:cxnLst/>
              <a:rect l="l" t="t" r="r" b="b"/>
              <a:pathLst>
                <a:path w="788047" h="5486400">
                  <a:moveTo>
                    <a:pt x="0" y="0"/>
                  </a:moveTo>
                  <a:lnTo>
                    <a:pt x="788047" y="0"/>
                  </a:lnTo>
                  <a:lnTo>
                    <a:pt x="788047" y="5486400"/>
                  </a:lnTo>
                  <a:lnTo>
                    <a:pt x="0" y="5486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8" name="Freeform 13">
              <a:extLst>
                <a:ext uri="{FF2B5EF4-FFF2-40B4-BE49-F238E27FC236}">
                  <a16:creationId xmlns:a16="http://schemas.microsoft.com/office/drawing/2014/main" id="{4FD37F24-0074-101D-6910-9062A7A3C90D}"/>
                </a:ext>
              </a:extLst>
            </p:cNvPr>
            <p:cNvSpPr/>
            <p:nvPr/>
          </p:nvSpPr>
          <p:spPr>
            <a:xfrm flipH="1">
              <a:off x="5378486" y="38947"/>
              <a:ext cx="788047" cy="5486400"/>
            </a:xfrm>
            <a:custGeom>
              <a:avLst/>
              <a:gdLst/>
              <a:ahLst/>
              <a:cxnLst/>
              <a:rect l="l" t="t" r="r" b="b"/>
              <a:pathLst>
                <a:path w="788047" h="5486400">
                  <a:moveTo>
                    <a:pt x="788047" y="0"/>
                  </a:moveTo>
                  <a:lnTo>
                    <a:pt x="0" y="0"/>
                  </a:lnTo>
                  <a:lnTo>
                    <a:pt x="0" y="5486400"/>
                  </a:lnTo>
                  <a:lnTo>
                    <a:pt x="788047" y="5486400"/>
                  </a:lnTo>
                  <a:lnTo>
                    <a:pt x="78804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29" name="TextBox 14">
            <a:extLst>
              <a:ext uri="{FF2B5EF4-FFF2-40B4-BE49-F238E27FC236}">
                <a16:creationId xmlns:a16="http://schemas.microsoft.com/office/drawing/2014/main" id="{A7BB7B2A-BBF7-AEE2-2EE5-3C54D764C1A0}"/>
              </a:ext>
            </a:extLst>
          </p:cNvPr>
          <p:cNvSpPr txBox="1"/>
          <p:nvPr/>
        </p:nvSpPr>
        <p:spPr>
          <a:xfrm>
            <a:off x="1409001" y="5957638"/>
            <a:ext cx="3694728" cy="1923604"/>
          </a:xfrm>
          <a:prstGeom prst="rect">
            <a:avLst/>
          </a:prstGeom>
        </p:spPr>
        <p:txBody>
          <a:bodyPr wrap="square" lIns="0" tIns="0" rIns="0" bIns="0" rtlCol="0" anchor="t">
            <a:spAutoFit/>
          </a:bodyPr>
          <a:lstStyle/>
          <a:p>
            <a:pPr algn="ctr">
              <a:lnSpc>
                <a:spcPts val="4950"/>
              </a:lnSpc>
            </a:pPr>
            <a:r>
              <a:rPr lang="en-US" sz="4500" spc="405">
                <a:solidFill>
                  <a:srgbClr val="FFFFFF"/>
                </a:solidFill>
                <a:latin typeface="Ballpoint"/>
                <a:ea typeface="Ballpoint"/>
                <a:cs typeface="Ballpoint"/>
                <a:sym typeface="Ballpoint"/>
              </a:rPr>
              <a:t>REWARDS TAILORED TO YOUR INTERESTS</a:t>
            </a:r>
          </a:p>
        </p:txBody>
      </p:sp>
      <p:sp>
        <p:nvSpPr>
          <p:cNvPr id="30" name="TextBox 15">
            <a:extLst>
              <a:ext uri="{FF2B5EF4-FFF2-40B4-BE49-F238E27FC236}">
                <a16:creationId xmlns:a16="http://schemas.microsoft.com/office/drawing/2014/main" id="{22245AC8-91D5-36B7-EF75-D3BDA5419519}"/>
              </a:ext>
            </a:extLst>
          </p:cNvPr>
          <p:cNvSpPr txBox="1"/>
          <p:nvPr/>
        </p:nvSpPr>
        <p:spPr>
          <a:xfrm>
            <a:off x="7007944" y="5919405"/>
            <a:ext cx="4174278" cy="1923604"/>
          </a:xfrm>
          <a:prstGeom prst="rect">
            <a:avLst/>
          </a:prstGeom>
        </p:spPr>
        <p:txBody>
          <a:bodyPr wrap="square" lIns="0" tIns="0" rIns="0" bIns="0" rtlCol="0" anchor="t">
            <a:spAutoFit/>
          </a:bodyPr>
          <a:lstStyle/>
          <a:p>
            <a:pPr algn="ctr">
              <a:lnSpc>
                <a:spcPts val="4950"/>
              </a:lnSpc>
            </a:pPr>
            <a:r>
              <a:rPr lang="en-US" sz="4500" spc="405">
                <a:solidFill>
                  <a:srgbClr val="FFFFFF"/>
                </a:solidFill>
                <a:latin typeface="Ballpoint"/>
                <a:ea typeface="Ballpoint"/>
                <a:cs typeface="Ballpoint"/>
                <a:sym typeface="Ballpoint"/>
              </a:rPr>
              <a:t>FOSTER ACCOUNTABILITY WITH A FRIEND</a:t>
            </a:r>
          </a:p>
        </p:txBody>
      </p:sp>
      <p:sp>
        <p:nvSpPr>
          <p:cNvPr id="31" name="TextBox 16">
            <a:extLst>
              <a:ext uri="{FF2B5EF4-FFF2-40B4-BE49-F238E27FC236}">
                <a16:creationId xmlns:a16="http://schemas.microsoft.com/office/drawing/2014/main" id="{A3A9B7FD-9B9A-5274-143F-75B7628BB212}"/>
              </a:ext>
            </a:extLst>
          </p:cNvPr>
          <p:cNvSpPr txBox="1"/>
          <p:nvPr/>
        </p:nvSpPr>
        <p:spPr>
          <a:xfrm>
            <a:off x="13259990" y="6263749"/>
            <a:ext cx="3774933" cy="1282402"/>
          </a:xfrm>
          <a:prstGeom prst="rect">
            <a:avLst/>
          </a:prstGeom>
        </p:spPr>
        <p:txBody>
          <a:bodyPr wrap="square" lIns="0" tIns="0" rIns="0" bIns="0" rtlCol="0" anchor="t">
            <a:spAutoFit/>
          </a:bodyPr>
          <a:lstStyle/>
          <a:p>
            <a:pPr algn="ctr">
              <a:lnSpc>
                <a:spcPts val="4950"/>
              </a:lnSpc>
            </a:pPr>
            <a:r>
              <a:rPr lang="en-US" sz="4500" spc="405">
                <a:solidFill>
                  <a:srgbClr val="FFFFFF"/>
                </a:solidFill>
                <a:latin typeface="Ballpoint"/>
                <a:ea typeface="Ballpoint"/>
                <a:cs typeface="Ballpoint"/>
                <a:sym typeface="Ballpoint"/>
              </a:rPr>
              <a:t>READ SELF-HELP BOOKS</a:t>
            </a:r>
          </a:p>
        </p:txBody>
      </p:sp>
      <p:grpSp>
        <p:nvGrpSpPr>
          <p:cNvPr id="32" name="Group 11">
            <a:extLst>
              <a:ext uri="{FF2B5EF4-FFF2-40B4-BE49-F238E27FC236}">
                <a16:creationId xmlns:a16="http://schemas.microsoft.com/office/drawing/2014/main" id="{33649818-38B8-FBB5-D6D4-F7361C497241}"/>
              </a:ext>
            </a:extLst>
          </p:cNvPr>
          <p:cNvGrpSpPr/>
          <p:nvPr/>
        </p:nvGrpSpPr>
        <p:grpSpPr>
          <a:xfrm>
            <a:off x="6741287" y="6003139"/>
            <a:ext cx="4624900" cy="1872116"/>
            <a:chOff x="0" y="0"/>
            <a:chExt cx="6166533" cy="5525347"/>
          </a:xfrm>
        </p:grpSpPr>
        <p:sp>
          <p:nvSpPr>
            <p:cNvPr id="33" name="Freeform 12">
              <a:extLst>
                <a:ext uri="{FF2B5EF4-FFF2-40B4-BE49-F238E27FC236}">
                  <a16:creationId xmlns:a16="http://schemas.microsoft.com/office/drawing/2014/main" id="{AEF5ADEB-A55B-8551-6580-8FD9FAB78B4D}"/>
                </a:ext>
              </a:extLst>
            </p:cNvPr>
            <p:cNvSpPr/>
            <p:nvPr/>
          </p:nvSpPr>
          <p:spPr>
            <a:xfrm>
              <a:off x="0" y="0"/>
              <a:ext cx="788047" cy="5486400"/>
            </a:xfrm>
            <a:custGeom>
              <a:avLst/>
              <a:gdLst/>
              <a:ahLst/>
              <a:cxnLst/>
              <a:rect l="l" t="t" r="r" b="b"/>
              <a:pathLst>
                <a:path w="788047" h="5486400">
                  <a:moveTo>
                    <a:pt x="0" y="0"/>
                  </a:moveTo>
                  <a:lnTo>
                    <a:pt x="788047" y="0"/>
                  </a:lnTo>
                  <a:lnTo>
                    <a:pt x="788047" y="5486400"/>
                  </a:lnTo>
                  <a:lnTo>
                    <a:pt x="0" y="5486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4" name="Freeform 13">
              <a:extLst>
                <a:ext uri="{FF2B5EF4-FFF2-40B4-BE49-F238E27FC236}">
                  <a16:creationId xmlns:a16="http://schemas.microsoft.com/office/drawing/2014/main" id="{13B10055-8B61-9FC7-610A-7CA6112A1213}"/>
                </a:ext>
              </a:extLst>
            </p:cNvPr>
            <p:cNvSpPr/>
            <p:nvPr/>
          </p:nvSpPr>
          <p:spPr>
            <a:xfrm flipH="1">
              <a:off x="5378486" y="38947"/>
              <a:ext cx="788047" cy="5486400"/>
            </a:xfrm>
            <a:custGeom>
              <a:avLst/>
              <a:gdLst/>
              <a:ahLst/>
              <a:cxnLst/>
              <a:rect l="l" t="t" r="r" b="b"/>
              <a:pathLst>
                <a:path w="788047" h="5486400">
                  <a:moveTo>
                    <a:pt x="788047" y="0"/>
                  </a:moveTo>
                  <a:lnTo>
                    <a:pt x="0" y="0"/>
                  </a:lnTo>
                  <a:lnTo>
                    <a:pt x="0" y="5486400"/>
                  </a:lnTo>
                  <a:lnTo>
                    <a:pt x="788047" y="5486400"/>
                  </a:lnTo>
                  <a:lnTo>
                    <a:pt x="78804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35" name="Group 11">
            <a:extLst>
              <a:ext uri="{FF2B5EF4-FFF2-40B4-BE49-F238E27FC236}">
                <a16:creationId xmlns:a16="http://schemas.microsoft.com/office/drawing/2014/main" id="{5B568614-241A-705C-7411-9FC76C31CF8D}"/>
              </a:ext>
            </a:extLst>
          </p:cNvPr>
          <p:cNvGrpSpPr/>
          <p:nvPr/>
        </p:nvGrpSpPr>
        <p:grpSpPr>
          <a:xfrm>
            <a:off x="12790318" y="6003139"/>
            <a:ext cx="4624900" cy="1872116"/>
            <a:chOff x="0" y="0"/>
            <a:chExt cx="6166533" cy="5525347"/>
          </a:xfrm>
        </p:grpSpPr>
        <p:sp>
          <p:nvSpPr>
            <p:cNvPr id="36" name="Freeform 12">
              <a:extLst>
                <a:ext uri="{FF2B5EF4-FFF2-40B4-BE49-F238E27FC236}">
                  <a16:creationId xmlns:a16="http://schemas.microsoft.com/office/drawing/2014/main" id="{AECBA9BF-F0FF-DE81-5526-FF3FA6038EAF}"/>
                </a:ext>
              </a:extLst>
            </p:cNvPr>
            <p:cNvSpPr/>
            <p:nvPr/>
          </p:nvSpPr>
          <p:spPr>
            <a:xfrm>
              <a:off x="0" y="0"/>
              <a:ext cx="788047" cy="5486400"/>
            </a:xfrm>
            <a:custGeom>
              <a:avLst/>
              <a:gdLst/>
              <a:ahLst/>
              <a:cxnLst/>
              <a:rect l="l" t="t" r="r" b="b"/>
              <a:pathLst>
                <a:path w="788047" h="5486400">
                  <a:moveTo>
                    <a:pt x="0" y="0"/>
                  </a:moveTo>
                  <a:lnTo>
                    <a:pt x="788047" y="0"/>
                  </a:lnTo>
                  <a:lnTo>
                    <a:pt x="788047" y="5486400"/>
                  </a:lnTo>
                  <a:lnTo>
                    <a:pt x="0" y="5486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7" name="Freeform 13">
              <a:extLst>
                <a:ext uri="{FF2B5EF4-FFF2-40B4-BE49-F238E27FC236}">
                  <a16:creationId xmlns:a16="http://schemas.microsoft.com/office/drawing/2014/main" id="{43C4B207-F6DA-45CB-7D41-D50114D403B9}"/>
                </a:ext>
              </a:extLst>
            </p:cNvPr>
            <p:cNvSpPr/>
            <p:nvPr/>
          </p:nvSpPr>
          <p:spPr>
            <a:xfrm flipH="1">
              <a:off x="5378486" y="38947"/>
              <a:ext cx="788047" cy="5486400"/>
            </a:xfrm>
            <a:custGeom>
              <a:avLst/>
              <a:gdLst/>
              <a:ahLst/>
              <a:cxnLst/>
              <a:rect l="l" t="t" r="r" b="b"/>
              <a:pathLst>
                <a:path w="788047" h="5486400">
                  <a:moveTo>
                    <a:pt x="788047" y="0"/>
                  </a:moveTo>
                  <a:lnTo>
                    <a:pt x="0" y="0"/>
                  </a:lnTo>
                  <a:lnTo>
                    <a:pt x="0" y="5486400"/>
                  </a:lnTo>
                  <a:lnTo>
                    <a:pt x="788047" y="5486400"/>
                  </a:lnTo>
                  <a:lnTo>
                    <a:pt x="78804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Tree>
    <p:extLst>
      <p:ext uri="{BB962C8B-B14F-4D97-AF65-F5344CB8AC3E}">
        <p14:creationId xmlns:p14="http://schemas.microsoft.com/office/powerpoint/2010/main" val="21125290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3B8E63-6CDE-3ADF-8B17-95F0F4BB118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E318A3A-1FA1-64D2-25EB-A304CAAD16C3}"/>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a:extLst>
              <a:ext uri="{FF2B5EF4-FFF2-40B4-BE49-F238E27FC236}">
                <a16:creationId xmlns:a16="http://schemas.microsoft.com/office/drawing/2014/main" id="{BD215DF0-78A1-707C-B9CE-52ED4CA39E49}"/>
              </a:ext>
            </a:extLst>
          </p:cNvPr>
          <p:cNvSpPr/>
          <p:nvPr/>
        </p:nvSpPr>
        <p:spPr>
          <a:xfrm>
            <a:off x="1781044" y="1451602"/>
            <a:ext cx="14649713" cy="7672240"/>
          </a:xfrm>
          <a:custGeom>
            <a:avLst/>
            <a:gdLst/>
            <a:ahLst/>
            <a:cxnLst/>
            <a:rect l="l" t="t" r="r" b="b"/>
            <a:pathLst>
              <a:path w="14649713" h="7672240">
                <a:moveTo>
                  <a:pt x="0" y="0"/>
                </a:moveTo>
                <a:lnTo>
                  <a:pt x="14649712" y="0"/>
                </a:lnTo>
                <a:lnTo>
                  <a:pt x="14649712" y="7672240"/>
                </a:lnTo>
                <a:lnTo>
                  <a:pt x="0" y="7672240"/>
                </a:lnTo>
                <a:lnTo>
                  <a:pt x="0" y="0"/>
                </a:lnTo>
                <a:close/>
              </a:path>
            </a:pathLst>
          </a:custGeom>
          <a:blipFill>
            <a:blip r:embed="rId3"/>
            <a:stretch>
              <a:fillRect l="-1942" t="-4063" r="-1667"/>
            </a:stretch>
          </a:blipFill>
        </p:spPr>
        <p:txBody>
          <a:bodyPr/>
          <a:lstStyle/>
          <a:p>
            <a:endParaRPr lang="en-US"/>
          </a:p>
        </p:txBody>
      </p:sp>
      <p:sp>
        <p:nvSpPr>
          <p:cNvPr id="7" name="Freeform 7">
            <a:extLst>
              <a:ext uri="{FF2B5EF4-FFF2-40B4-BE49-F238E27FC236}">
                <a16:creationId xmlns:a16="http://schemas.microsoft.com/office/drawing/2014/main" id="{A6ACCFFE-1069-86FA-8B4D-95E217CB5CE9}"/>
              </a:ext>
            </a:extLst>
          </p:cNvPr>
          <p:cNvSpPr/>
          <p:nvPr/>
        </p:nvSpPr>
        <p:spPr>
          <a:xfrm rot="490283">
            <a:off x="331820" y="7484571"/>
            <a:ext cx="3360416" cy="2163268"/>
          </a:xfrm>
          <a:custGeom>
            <a:avLst/>
            <a:gdLst/>
            <a:ahLst/>
            <a:cxnLst/>
            <a:rect l="l" t="t" r="r" b="b"/>
            <a:pathLst>
              <a:path w="3360416" h="2163268">
                <a:moveTo>
                  <a:pt x="0" y="0"/>
                </a:moveTo>
                <a:lnTo>
                  <a:pt x="3360416" y="0"/>
                </a:lnTo>
                <a:lnTo>
                  <a:pt x="3360416" y="2163268"/>
                </a:lnTo>
                <a:lnTo>
                  <a:pt x="0" y="21632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a:extLst>
              <a:ext uri="{FF2B5EF4-FFF2-40B4-BE49-F238E27FC236}">
                <a16:creationId xmlns:a16="http://schemas.microsoft.com/office/drawing/2014/main" id="{59681728-BDCA-5031-2F59-907E3666CFAE}"/>
              </a:ext>
            </a:extLst>
          </p:cNvPr>
          <p:cNvSpPr/>
          <p:nvPr/>
        </p:nvSpPr>
        <p:spPr>
          <a:xfrm rot="3753229">
            <a:off x="790556" y="-901904"/>
            <a:ext cx="3182474" cy="4397891"/>
          </a:xfrm>
          <a:custGeom>
            <a:avLst/>
            <a:gdLst/>
            <a:ahLst/>
            <a:cxnLst/>
            <a:rect l="l" t="t" r="r" b="b"/>
            <a:pathLst>
              <a:path w="3182474" h="4397891">
                <a:moveTo>
                  <a:pt x="0" y="0"/>
                </a:moveTo>
                <a:lnTo>
                  <a:pt x="3182474" y="0"/>
                </a:lnTo>
                <a:lnTo>
                  <a:pt x="3182474" y="4397891"/>
                </a:lnTo>
                <a:lnTo>
                  <a:pt x="0" y="43978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a:extLst>
              <a:ext uri="{FF2B5EF4-FFF2-40B4-BE49-F238E27FC236}">
                <a16:creationId xmlns:a16="http://schemas.microsoft.com/office/drawing/2014/main" id="{11111E5E-C9AC-C196-3D08-46B70B6B7F58}"/>
              </a:ext>
            </a:extLst>
          </p:cNvPr>
          <p:cNvSpPr/>
          <p:nvPr/>
        </p:nvSpPr>
        <p:spPr>
          <a:xfrm rot="490283">
            <a:off x="14399271" y="488272"/>
            <a:ext cx="3410605" cy="2195577"/>
          </a:xfrm>
          <a:custGeom>
            <a:avLst/>
            <a:gdLst/>
            <a:ahLst/>
            <a:cxnLst/>
            <a:rect l="l" t="t" r="r" b="b"/>
            <a:pathLst>
              <a:path w="3410605" h="2195577">
                <a:moveTo>
                  <a:pt x="0" y="0"/>
                </a:moveTo>
                <a:lnTo>
                  <a:pt x="3410604" y="0"/>
                </a:lnTo>
                <a:lnTo>
                  <a:pt x="3410604" y="2195577"/>
                </a:lnTo>
                <a:lnTo>
                  <a:pt x="0" y="21955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a:extLst>
              <a:ext uri="{FF2B5EF4-FFF2-40B4-BE49-F238E27FC236}">
                <a16:creationId xmlns:a16="http://schemas.microsoft.com/office/drawing/2014/main" id="{19A8626D-EF20-9AFE-1919-3DEF48809E4A}"/>
              </a:ext>
            </a:extLst>
          </p:cNvPr>
          <p:cNvSpPr/>
          <p:nvPr/>
        </p:nvSpPr>
        <p:spPr>
          <a:xfrm rot="-6620946">
            <a:off x="14081715" y="6999336"/>
            <a:ext cx="3182474" cy="4397891"/>
          </a:xfrm>
          <a:custGeom>
            <a:avLst/>
            <a:gdLst/>
            <a:ahLst/>
            <a:cxnLst/>
            <a:rect l="l" t="t" r="r" b="b"/>
            <a:pathLst>
              <a:path w="3182474" h="4397891">
                <a:moveTo>
                  <a:pt x="0" y="0"/>
                </a:moveTo>
                <a:lnTo>
                  <a:pt x="3182474" y="0"/>
                </a:lnTo>
                <a:lnTo>
                  <a:pt x="3182474" y="4397891"/>
                </a:lnTo>
                <a:lnTo>
                  <a:pt x="0" y="43978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Freeform 8">
            <a:extLst>
              <a:ext uri="{FF2B5EF4-FFF2-40B4-BE49-F238E27FC236}">
                <a16:creationId xmlns:a16="http://schemas.microsoft.com/office/drawing/2014/main" id="{AB0B09DA-CB68-B799-6EE4-4A9337A9CCD3}"/>
              </a:ext>
            </a:extLst>
          </p:cNvPr>
          <p:cNvSpPr/>
          <p:nvPr/>
        </p:nvSpPr>
        <p:spPr>
          <a:xfrm rot="-2264390">
            <a:off x="7849323" y="1230260"/>
            <a:ext cx="2715892" cy="4562167"/>
          </a:xfrm>
          <a:custGeom>
            <a:avLst/>
            <a:gdLst/>
            <a:ahLst/>
            <a:cxnLst/>
            <a:rect l="l" t="t" r="r" b="b"/>
            <a:pathLst>
              <a:path w="4475092" h="7188903">
                <a:moveTo>
                  <a:pt x="0" y="0"/>
                </a:moveTo>
                <a:lnTo>
                  <a:pt x="4475092" y="0"/>
                </a:lnTo>
                <a:lnTo>
                  <a:pt x="4475092" y="7188902"/>
                </a:lnTo>
                <a:lnTo>
                  <a:pt x="0" y="71889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TextBox 9">
            <a:extLst>
              <a:ext uri="{FF2B5EF4-FFF2-40B4-BE49-F238E27FC236}">
                <a16:creationId xmlns:a16="http://schemas.microsoft.com/office/drawing/2014/main" id="{27F48AD6-723C-0495-3E27-F79A99B12CCD}"/>
              </a:ext>
            </a:extLst>
          </p:cNvPr>
          <p:cNvSpPr txBox="1"/>
          <p:nvPr/>
        </p:nvSpPr>
        <p:spPr>
          <a:xfrm>
            <a:off x="3728392" y="2380274"/>
            <a:ext cx="10532158" cy="2954655"/>
          </a:xfrm>
          <a:prstGeom prst="rect">
            <a:avLst/>
          </a:prstGeom>
        </p:spPr>
        <p:txBody>
          <a:bodyPr wrap="square" lIns="0" tIns="0" rIns="0" bIns="0" rtlCol="0" anchor="t">
            <a:spAutoFit/>
          </a:bodyPr>
          <a:lstStyle/>
          <a:p>
            <a:pPr marL="0" lvl="0" indent="0" algn="ctr"/>
            <a:r>
              <a:rPr lang="en-US" sz="9600" b="1">
                <a:solidFill>
                  <a:srgbClr val="000000"/>
                </a:solidFill>
                <a:latin typeface="One Little Font Bold"/>
                <a:ea typeface="One Little Font Bold"/>
                <a:cs typeface="One Little Font Bold"/>
                <a:sym typeface="One Little Font Bold"/>
              </a:rPr>
              <a:t>HOW ARE YOU FEELING ABOUT NICE?</a:t>
            </a:r>
          </a:p>
        </p:txBody>
      </p:sp>
      <p:pic>
        <p:nvPicPr>
          <p:cNvPr id="1028" name="Picture 4" descr="2,400+ Thumbs Up And Down Stock Photos, Pictures &amp; Royalty-Free Images -  iStock | Thumbs up, Thumbs down, Positive negative">
            <a:extLst>
              <a:ext uri="{FF2B5EF4-FFF2-40B4-BE49-F238E27FC236}">
                <a16:creationId xmlns:a16="http://schemas.microsoft.com/office/drawing/2014/main" id="{54763753-7AE1-4E0D-EC56-D1CDC24140F7}"/>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3072" b="44281" l="12582" r="44608">
                        <a14:foregroundMark x1="27124" y1="13235" x2="27124" y2="13235"/>
                        <a14:foregroundMark x1="30392" y1="19281" x2="34804" y2="38725"/>
                        <a14:foregroundMark x1="44608" y1="29085" x2="44608" y2="29085"/>
                        <a14:foregroundMark x1="19608" y1="25163" x2="26144" y2="30065"/>
                        <a14:foregroundMark x1="26144" y1="30065" x2="36928" y2="30065"/>
                        <a14:foregroundMark x1="36928" y1="30065" x2="37745" y2="29085"/>
                        <a14:foregroundMark x1="23039" y1="32190" x2="22386" y2="33007"/>
                        <a14:foregroundMark x1="12745" y1="27941" x2="12745" y2="27941"/>
                        <a14:foregroundMark x1="31209" y1="42484" x2="31209" y2="42484"/>
                        <a14:foregroundMark x1="31209" y1="44281" x2="31209" y2="44281"/>
                        <a14:foregroundMark x1="22549" y1="25163" x2="21405" y2="37255"/>
                      </a14:backgroundRemoval>
                    </a14:imgEffect>
                  </a14:imgLayer>
                </a14:imgProps>
              </a:ext>
              <a:ext uri="{28A0092B-C50C-407E-A947-70E740481C1C}">
                <a14:useLocalDpi xmlns:a14="http://schemas.microsoft.com/office/drawing/2010/main" val="0"/>
              </a:ext>
            </a:extLst>
          </a:blip>
          <a:srcRect l="9630" t="11105" r="53487" b="54402"/>
          <a:stretch>
            <a:fillRect/>
          </a:stretch>
        </p:blipFill>
        <p:spPr bwMode="auto">
          <a:xfrm>
            <a:off x="6797112" y="5443774"/>
            <a:ext cx="2150070" cy="201068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2,400+ Thumbs Up And Down Stock Photos, Pictures &amp; Royalty-Free Images -  iStock | Thumbs up, Thumbs down, Positive negative">
            <a:extLst>
              <a:ext uri="{FF2B5EF4-FFF2-40B4-BE49-F238E27FC236}">
                <a16:creationId xmlns:a16="http://schemas.microsoft.com/office/drawing/2014/main" id="{CDE7A476-0FDE-08FA-1133-820F8D6CD951}"/>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1">
                    <a14:imgEffect>
                      <a14:backgroundRemoval t="55229" b="87092" l="12745" r="44608">
                        <a14:foregroundMark x1="27124" y1="56373" x2="27124" y2="56373"/>
                        <a14:foregroundMark x1="44608" y1="72386" x2="44608" y2="72386"/>
                        <a14:foregroundMark x1="31046" y1="87092" x2="31046" y2="87092"/>
                        <a14:foregroundMark x1="26634" y1="63072" x2="34150" y2="76797"/>
                        <a14:foregroundMark x1="37255" y1="65850" x2="16013" y2="74346"/>
                        <a14:foregroundMark x1="16013" y1="74346" x2="15850" y2="74510"/>
                        <a14:foregroundMark x1="22876" y1="65033" x2="31373" y2="76144"/>
                        <a14:foregroundMark x1="12908" y1="71895" x2="12908" y2="71895"/>
                        <a14:foregroundMark x1="29412" y1="55229" x2="29412" y2="55229"/>
                      </a14:backgroundRemoval>
                    </a14:imgEffect>
                  </a14:imgLayer>
                </a14:imgProps>
              </a:ext>
              <a:ext uri="{28A0092B-C50C-407E-A947-70E740481C1C}">
                <a14:useLocalDpi xmlns:a14="http://schemas.microsoft.com/office/drawing/2010/main" val="0"/>
              </a:ext>
            </a:extLst>
          </a:blip>
          <a:srcRect l="9980" t="53420" r="52918" b="9733"/>
          <a:stretch>
            <a:fillRect/>
          </a:stretch>
        </p:blipFill>
        <p:spPr bwMode="auto">
          <a:xfrm>
            <a:off x="3961990" y="5375157"/>
            <a:ext cx="2162803" cy="214791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2,400+ Thumbs Up And Down Stock Photos, Pictures &amp; Royalty-Free Images -  iStock | Thumbs up, Thumbs down, Positive negative">
            <a:extLst>
              <a:ext uri="{FF2B5EF4-FFF2-40B4-BE49-F238E27FC236}">
                <a16:creationId xmlns:a16="http://schemas.microsoft.com/office/drawing/2014/main" id="{D8D7D8D7-7301-AD59-1166-41296809B7AF}"/>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1">
                    <a14:imgEffect>
                      <a14:backgroundRemoval t="11765" b="44771" l="55719" r="87745">
                        <a14:foregroundMark x1="55882" y1="29085" x2="55882" y2="29085"/>
                        <a14:foregroundMark x1="70915" y1="19608" x2="75490" y2="31373"/>
                        <a14:foregroundMark x1="78758" y1="20915" x2="65523" y2="31209"/>
                        <a14:foregroundMark x1="65523" y1="31209" x2="65033" y2="32353"/>
                        <a14:foregroundMark x1="65359" y1="20261" x2="70588" y2="37582"/>
                        <a14:foregroundMark x1="81046" y1="23529" x2="74510" y2="33007"/>
                        <a14:foregroundMark x1="86275" y1="29085" x2="86275" y2="29085"/>
                        <a14:foregroundMark x1="73203" y1="43464" x2="73203" y2="43464"/>
                        <a14:foregroundMark x1="63072" y1="23203" x2="68954" y2="38889"/>
                        <a14:foregroundMark x1="87908" y1="27778" x2="87908" y2="27778"/>
                        <a14:foregroundMark x1="72386" y1="44771" x2="72386" y2="44771"/>
                      </a14:backgroundRemoval>
                    </a14:imgEffect>
                  </a14:imgLayer>
                </a14:imgProps>
              </a:ext>
              <a:ext uri="{28A0092B-C50C-407E-A947-70E740481C1C}">
                <a14:useLocalDpi xmlns:a14="http://schemas.microsoft.com/office/drawing/2010/main" val="0"/>
              </a:ext>
            </a:extLst>
          </a:blip>
          <a:srcRect l="53747" t="8170" r="10305" b="54402"/>
          <a:stretch>
            <a:fillRect/>
          </a:stretch>
        </p:blipFill>
        <p:spPr bwMode="auto">
          <a:xfrm>
            <a:off x="9708802" y="5272659"/>
            <a:ext cx="2095500" cy="21818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2,400+ Thumbs Up And Down Stock Photos, Pictures &amp; Royalty-Free Images -  iStock | Thumbs up, Thumbs down, Positive negative">
            <a:extLst>
              <a:ext uri="{FF2B5EF4-FFF2-40B4-BE49-F238E27FC236}">
                <a16:creationId xmlns:a16="http://schemas.microsoft.com/office/drawing/2014/main" id="{D4DF05BC-9A1F-609C-2382-A77E1D34BD2D}"/>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1">
                    <a14:imgEffect>
                      <a14:backgroundRemoval t="55392" b="87255" l="55556" r="87582">
                        <a14:foregroundMark x1="72876" y1="56536" x2="72876" y2="56536"/>
                        <a14:foregroundMark x1="72222" y1="60294" x2="74346" y2="78595"/>
                        <a14:foregroundMark x1="55556" y1="72549" x2="55556" y2="72549"/>
                        <a14:foregroundMark x1="60294" y1="73366" x2="63072" y2="73693"/>
                        <a14:foregroundMark x1="69935" y1="73693" x2="81046" y2="73366"/>
                        <a14:foregroundMark x1="81863" y1="68954" x2="81863" y2="68954"/>
                        <a14:foregroundMark x1="61438" y1="66340" x2="62908" y2="80719"/>
                        <a14:foregroundMark x1="71732" y1="87418" x2="71732" y2="87418"/>
                        <a14:foregroundMark x1="85621" y1="67484" x2="78922" y2="72222"/>
                        <a14:foregroundMark x1="87582" y1="71569" x2="87582" y2="71569"/>
                        <a14:foregroundMark x1="71078" y1="55392" x2="71078" y2="55392"/>
                        <a14:foregroundMark x1="71242" y1="66830" x2="71732" y2="76144"/>
                      </a14:backgroundRemoval>
                    </a14:imgEffect>
                  </a14:imgLayer>
                </a14:imgProps>
              </a:ext>
              <a:ext uri="{28A0092B-C50C-407E-A947-70E740481C1C}">
                <a14:useLocalDpi xmlns:a14="http://schemas.microsoft.com/office/drawing/2010/main" val="0"/>
              </a:ext>
            </a:extLst>
          </a:blip>
          <a:srcRect l="52288" t="53420" r="8496" b="9733"/>
          <a:stretch>
            <a:fillRect/>
          </a:stretch>
        </p:blipFill>
        <p:spPr bwMode="auto">
          <a:xfrm>
            <a:off x="12400146" y="5375157"/>
            <a:ext cx="2286000" cy="2147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1938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50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par>
                                <p:cTn id="8" presetID="10" presetClass="entr" presetSubtype="0" fill="hold" nodeType="withEffect">
                                  <p:stCondLst>
                                    <p:cond delay="15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1D37C-C3F7-68D2-B735-77EB5466B56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922E230-3C31-16E1-1DCA-80A8FE4BE8DD}"/>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4" name="TextBox 4">
            <a:extLst>
              <a:ext uri="{FF2B5EF4-FFF2-40B4-BE49-F238E27FC236}">
                <a16:creationId xmlns:a16="http://schemas.microsoft.com/office/drawing/2014/main" id="{1A00C60F-5D13-5414-3CA5-2D1812ABE8F5}"/>
              </a:ext>
            </a:extLst>
          </p:cNvPr>
          <p:cNvSpPr txBox="1"/>
          <p:nvPr/>
        </p:nvSpPr>
        <p:spPr>
          <a:xfrm>
            <a:off x="1028700" y="1114425"/>
            <a:ext cx="16230600" cy="1154162"/>
          </a:xfrm>
          <a:prstGeom prst="rect">
            <a:avLst/>
          </a:prstGeom>
        </p:spPr>
        <p:txBody>
          <a:bodyPr lIns="0" tIns="0" rIns="0" bIns="0" rtlCol="0" anchor="t">
            <a:spAutoFit/>
          </a:bodyPr>
          <a:lstStyle/>
          <a:p>
            <a:pPr algn="ctr">
              <a:lnSpc>
                <a:spcPts val="8999"/>
              </a:lnSpc>
            </a:pPr>
            <a:r>
              <a:rPr lang="en-US" sz="9999" spc="499">
                <a:solidFill>
                  <a:srgbClr val="FFFFFF"/>
                </a:solidFill>
                <a:latin typeface="Ballpoint"/>
                <a:ea typeface="Ballpoint"/>
                <a:cs typeface="Ballpoint"/>
                <a:sym typeface="Ballpoint"/>
              </a:rPr>
              <a:t>POWER IN EMOTIONAL INTELLIGENCE</a:t>
            </a:r>
          </a:p>
        </p:txBody>
      </p:sp>
      <p:sp>
        <p:nvSpPr>
          <p:cNvPr id="15" name="Freeform 10">
            <a:extLst>
              <a:ext uri="{FF2B5EF4-FFF2-40B4-BE49-F238E27FC236}">
                <a16:creationId xmlns:a16="http://schemas.microsoft.com/office/drawing/2014/main" id="{E69ED5E0-6F7E-2D4D-2CA5-86666C8F5386}"/>
              </a:ext>
            </a:extLst>
          </p:cNvPr>
          <p:cNvSpPr/>
          <p:nvPr/>
        </p:nvSpPr>
        <p:spPr>
          <a:xfrm rot="20066578" flipH="1">
            <a:off x="-3155514" y="2384595"/>
            <a:ext cx="5062609" cy="3122597"/>
          </a:xfrm>
          <a:custGeom>
            <a:avLst/>
            <a:gdLst/>
            <a:ahLst/>
            <a:cxnLst/>
            <a:rect l="l" t="t" r="r" b="b"/>
            <a:pathLst>
              <a:path w="5684878" h="3659640">
                <a:moveTo>
                  <a:pt x="0" y="0"/>
                </a:moveTo>
                <a:lnTo>
                  <a:pt x="5684878" y="0"/>
                </a:lnTo>
                <a:lnTo>
                  <a:pt x="5684878" y="3659641"/>
                </a:lnTo>
                <a:lnTo>
                  <a:pt x="0" y="36596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6" name="Freeform 11">
            <a:extLst>
              <a:ext uri="{FF2B5EF4-FFF2-40B4-BE49-F238E27FC236}">
                <a16:creationId xmlns:a16="http://schemas.microsoft.com/office/drawing/2014/main" id="{4F7E51F9-09C1-7DFF-CB31-455F9476226D}"/>
              </a:ext>
            </a:extLst>
          </p:cNvPr>
          <p:cNvSpPr/>
          <p:nvPr/>
        </p:nvSpPr>
        <p:spPr>
          <a:xfrm rot="1449023">
            <a:off x="15452661" y="-1125013"/>
            <a:ext cx="5018496" cy="3230656"/>
          </a:xfrm>
          <a:custGeom>
            <a:avLst/>
            <a:gdLst/>
            <a:ahLst/>
            <a:cxnLst/>
            <a:rect l="l" t="t" r="r" b="b"/>
            <a:pathLst>
              <a:path w="5018496" h="3230656">
                <a:moveTo>
                  <a:pt x="0" y="0"/>
                </a:moveTo>
                <a:lnTo>
                  <a:pt x="5018496" y="0"/>
                </a:lnTo>
                <a:lnTo>
                  <a:pt x="5018496" y="3230656"/>
                </a:lnTo>
                <a:lnTo>
                  <a:pt x="0" y="32306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10">
            <a:extLst>
              <a:ext uri="{FF2B5EF4-FFF2-40B4-BE49-F238E27FC236}">
                <a16:creationId xmlns:a16="http://schemas.microsoft.com/office/drawing/2014/main" id="{DF8F8489-CD89-F7AD-B1D6-C215AB28E383}"/>
              </a:ext>
            </a:extLst>
          </p:cNvPr>
          <p:cNvSpPr txBox="1"/>
          <p:nvPr/>
        </p:nvSpPr>
        <p:spPr>
          <a:xfrm>
            <a:off x="1371600" y="3584748"/>
            <a:ext cx="16383000" cy="6155531"/>
          </a:xfrm>
          <a:prstGeom prst="rect">
            <a:avLst/>
          </a:prstGeom>
        </p:spPr>
        <p:txBody>
          <a:bodyPr wrap="square" lIns="0" tIns="0" rIns="0" bIns="0" rtlCol="0" anchor="t">
            <a:spAutoFit/>
          </a:bodyPr>
          <a:lstStyle/>
          <a:p>
            <a:pPr>
              <a:lnSpc>
                <a:spcPts val="6000"/>
              </a:lnSpc>
            </a:pPr>
            <a:r>
              <a:rPr lang="en-US" sz="5400">
                <a:solidFill>
                  <a:schemeClr val="bg1"/>
                </a:solidFill>
                <a:latin typeface="Ballpoint" panose="020B0604020202020204" charset="0"/>
                <a:ea typeface="Blacker Sans Pro Bold"/>
                <a:cs typeface="Blacker Sans Pro Bold"/>
                <a:sym typeface="Blacker Sans Pro Bold"/>
              </a:rPr>
              <a:t>Emotional intelligence plays an important role in fostering a positive and productive workplace culture. </a:t>
            </a:r>
          </a:p>
          <a:p>
            <a:pPr>
              <a:lnSpc>
                <a:spcPts val="6000"/>
              </a:lnSpc>
            </a:pPr>
            <a:endParaRPr lang="en-US" sz="5400">
              <a:solidFill>
                <a:schemeClr val="bg1"/>
              </a:solidFill>
              <a:latin typeface="Ballpoint" panose="020B0604020202020204" charset="0"/>
              <a:ea typeface="Blacker Sans Pro Bold"/>
              <a:cs typeface="Blacker Sans Pro Bold"/>
              <a:sym typeface="Blacker Sans Pro Bold"/>
            </a:endParaRPr>
          </a:p>
          <a:p>
            <a:pPr>
              <a:lnSpc>
                <a:spcPts val="6000"/>
              </a:lnSpc>
            </a:pPr>
            <a:r>
              <a:rPr lang="en-US" sz="5400">
                <a:solidFill>
                  <a:schemeClr val="bg1"/>
                </a:solidFill>
                <a:latin typeface="Ballpoint" panose="020B0604020202020204" charset="0"/>
                <a:ea typeface="Blacker Sans Pro Bold"/>
                <a:cs typeface="Blacker Sans Pro Bold"/>
                <a:sym typeface="Blacker Sans Pro Bold"/>
              </a:rPr>
              <a:t>Those who embrace the 5 key areas and work towards a high EQ tends to lead to better communication, stronger relationships, and increased collaboration, all of which contributes to a more engaged and higher performing workforce.  </a:t>
            </a:r>
          </a:p>
          <a:p>
            <a:pPr>
              <a:lnSpc>
                <a:spcPts val="6000"/>
              </a:lnSpc>
            </a:pPr>
            <a:endParaRPr lang="en-US" sz="5400">
              <a:solidFill>
                <a:schemeClr val="bg1"/>
              </a:solidFill>
              <a:latin typeface="Ballpoint" panose="020B0604020202020204" charset="0"/>
              <a:ea typeface="Blacker Sans Pro Bold"/>
              <a:cs typeface="Blacker Sans Pro Bold"/>
              <a:sym typeface="Blacker Sans Pro Bold"/>
            </a:endParaRPr>
          </a:p>
        </p:txBody>
      </p:sp>
    </p:spTree>
    <p:extLst>
      <p:ext uri="{BB962C8B-B14F-4D97-AF65-F5344CB8AC3E}">
        <p14:creationId xmlns:p14="http://schemas.microsoft.com/office/powerpoint/2010/main" val="33646241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532843" y="6932530"/>
            <a:ext cx="3443754" cy="3573285"/>
          </a:xfrm>
          <a:custGeom>
            <a:avLst/>
            <a:gdLst/>
            <a:ahLst/>
            <a:cxnLst/>
            <a:rect l="l" t="t" r="r" b="b"/>
            <a:pathLst>
              <a:path w="3443754" h="3573285">
                <a:moveTo>
                  <a:pt x="0" y="0"/>
                </a:moveTo>
                <a:lnTo>
                  <a:pt x="3443754" y="0"/>
                </a:lnTo>
                <a:lnTo>
                  <a:pt x="3443754" y="3573285"/>
                </a:lnTo>
                <a:lnTo>
                  <a:pt x="0" y="35732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rot="1854435">
            <a:off x="1494892" y="6163078"/>
            <a:ext cx="3290721" cy="2402226"/>
          </a:xfrm>
          <a:custGeom>
            <a:avLst/>
            <a:gdLst/>
            <a:ahLst/>
            <a:cxnLst/>
            <a:rect l="l" t="t" r="r" b="b"/>
            <a:pathLst>
              <a:path w="3290721" h="2402226">
                <a:moveTo>
                  <a:pt x="0" y="0"/>
                </a:moveTo>
                <a:lnTo>
                  <a:pt x="3290721" y="0"/>
                </a:lnTo>
                <a:lnTo>
                  <a:pt x="3290721" y="2402226"/>
                </a:lnTo>
                <a:lnTo>
                  <a:pt x="0" y="24022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5" name="Group 5"/>
          <p:cNvGrpSpPr/>
          <p:nvPr/>
        </p:nvGrpSpPr>
        <p:grpSpPr>
          <a:xfrm>
            <a:off x="329171" y="787017"/>
            <a:ext cx="6757429" cy="3751389"/>
            <a:chOff x="324075" y="480266"/>
            <a:chExt cx="9770617" cy="5251707"/>
          </a:xfrm>
        </p:grpSpPr>
        <p:sp>
          <p:nvSpPr>
            <p:cNvPr id="6" name="Freeform 6"/>
            <p:cNvSpPr/>
            <p:nvPr/>
          </p:nvSpPr>
          <p:spPr>
            <a:xfrm rot="21018957">
              <a:off x="324075" y="480266"/>
              <a:ext cx="9770617" cy="5251707"/>
            </a:xfrm>
            <a:custGeom>
              <a:avLst/>
              <a:gdLst/>
              <a:ahLst/>
              <a:cxnLst/>
              <a:rect l="l" t="t" r="r" b="b"/>
              <a:pathLst>
                <a:path w="9770617" h="5251707">
                  <a:moveTo>
                    <a:pt x="0" y="0"/>
                  </a:moveTo>
                  <a:lnTo>
                    <a:pt x="9770617" y="0"/>
                  </a:lnTo>
                  <a:lnTo>
                    <a:pt x="9770617" y="5251707"/>
                  </a:lnTo>
                  <a:lnTo>
                    <a:pt x="0" y="525170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TextBox 7"/>
            <p:cNvSpPr txBox="1"/>
            <p:nvPr/>
          </p:nvSpPr>
          <p:spPr>
            <a:xfrm rot="20712180">
              <a:off x="1135777" y="1124142"/>
              <a:ext cx="8162884" cy="3077766"/>
            </a:xfrm>
            <a:prstGeom prst="rect">
              <a:avLst/>
            </a:prstGeom>
          </p:spPr>
          <p:txBody>
            <a:bodyPr lIns="0" tIns="0" rIns="0" bIns="0" rtlCol="0" anchor="t">
              <a:spAutoFit/>
            </a:bodyPr>
            <a:lstStyle/>
            <a:p>
              <a:pPr algn="ctr">
                <a:lnSpc>
                  <a:spcPts val="8999"/>
                </a:lnSpc>
              </a:pPr>
              <a:r>
                <a:rPr lang="en-US" sz="9999" spc="499">
                  <a:solidFill>
                    <a:srgbClr val="FFFFFF"/>
                  </a:solidFill>
                  <a:latin typeface="Ballpoint"/>
                  <a:ea typeface="Ballpoint"/>
                  <a:cs typeface="Ballpoint"/>
                  <a:sym typeface="Ballpoint"/>
                </a:rPr>
                <a:t>WHAT DID YOU LEARN?</a:t>
              </a:r>
            </a:p>
          </p:txBody>
        </p:sp>
      </p:grpSp>
      <p:sp>
        <p:nvSpPr>
          <p:cNvPr id="8" name="Freeform 8"/>
          <p:cNvSpPr/>
          <p:nvPr/>
        </p:nvSpPr>
        <p:spPr>
          <a:xfrm flipH="1">
            <a:off x="16110198" y="-800100"/>
            <a:ext cx="2558802" cy="2792690"/>
          </a:xfrm>
          <a:custGeom>
            <a:avLst/>
            <a:gdLst/>
            <a:ahLst/>
            <a:cxnLst/>
            <a:rect l="l" t="t" r="r" b="b"/>
            <a:pathLst>
              <a:path w="2558802" h="2792690">
                <a:moveTo>
                  <a:pt x="2558802" y="0"/>
                </a:moveTo>
                <a:lnTo>
                  <a:pt x="0" y="0"/>
                </a:lnTo>
                <a:lnTo>
                  <a:pt x="0" y="2792690"/>
                </a:lnTo>
                <a:lnTo>
                  <a:pt x="2558802" y="2792690"/>
                </a:lnTo>
                <a:lnTo>
                  <a:pt x="2558802"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TextBox 9"/>
          <p:cNvSpPr txBox="1"/>
          <p:nvPr/>
        </p:nvSpPr>
        <p:spPr>
          <a:xfrm>
            <a:off x="7840159" y="6055997"/>
            <a:ext cx="9783060" cy="1461939"/>
          </a:xfrm>
          <a:prstGeom prst="rect">
            <a:avLst/>
          </a:prstGeom>
        </p:spPr>
        <p:txBody>
          <a:bodyPr wrap="square" lIns="0" tIns="0" rIns="0" bIns="0" rtlCol="0" anchor="t">
            <a:spAutoFit/>
          </a:bodyPr>
          <a:lstStyle/>
          <a:p>
            <a:pPr algn="l">
              <a:lnSpc>
                <a:spcPts val="3779"/>
              </a:lnSpc>
            </a:pPr>
            <a:r>
              <a:rPr lang="en-US" sz="4400" spc="97">
                <a:solidFill>
                  <a:srgbClr val="FFFFFF"/>
                </a:solidFill>
                <a:latin typeface="Ballpoint"/>
                <a:ea typeface="Ballpoint"/>
                <a:cs typeface="Ballpoint"/>
                <a:sym typeface="Ballpoint"/>
              </a:rPr>
              <a:t>Develop Emotional Intelligence (EI) by using its 5 key areas: social skills, awareness, empathy, regulation, and motivation. </a:t>
            </a:r>
          </a:p>
        </p:txBody>
      </p:sp>
      <p:sp>
        <p:nvSpPr>
          <p:cNvPr id="10" name="TextBox 10"/>
          <p:cNvSpPr txBox="1"/>
          <p:nvPr/>
        </p:nvSpPr>
        <p:spPr>
          <a:xfrm>
            <a:off x="6629400" y="3343275"/>
            <a:ext cx="1203502" cy="1571625"/>
          </a:xfrm>
          <a:prstGeom prst="rect">
            <a:avLst/>
          </a:prstGeom>
        </p:spPr>
        <p:txBody>
          <a:bodyPr lIns="0" tIns="0" rIns="0" bIns="0" rtlCol="0" anchor="t">
            <a:spAutoFit/>
          </a:bodyPr>
          <a:lstStyle/>
          <a:p>
            <a:pPr algn="ctr">
              <a:lnSpc>
                <a:spcPts val="10499"/>
              </a:lnSpc>
            </a:pPr>
            <a:r>
              <a:rPr lang="en-US" sz="9999" spc="499">
                <a:solidFill>
                  <a:srgbClr val="FFFFFF"/>
                </a:solidFill>
                <a:latin typeface="Ballpoint"/>
                <a:ea typeface="Ballpoint"/>
                <a:cs typeface="Ballpoint"/>
                <a:sym typeface="Ballpoint"/>
              </a:rPr>
              <a:t>1.</a:t>
            </a:r>
          </a:p>
        </p:txBody>
      </p:sp>
      <p:sp>
        <p:nvSpPr>
          <p:cNvPr id="11" name="TextBox 11"/>
          <p:cNvSpPr txBox="1"/>
          <p:nvPr/>
        </p:nvSpPr>
        <p:spPr>
          <a:xfrm>
            <a:off x="6633543" y="5857875"/>
            <a:ext cx="1203502" cy="1571625"/>
          </a:xfrm>
          <a:prstGeom prst="rect">
            <a:avLst/>
          </a:prstGeom>
        </p:spPr>
        <p:txBody>
          <a:bodyPr lIns="0" tIns="0" rIns="0" bIns="0" rtlCol="0" anchor="t">
            <a:spAutoFit/>
          </a:bodyPr>
          <a:lstStyle/>
          <a:p>
            <a:pPr algn="ctr">
              <a:lnSpc>
                <a:spcPts val="10499"/>
              </a:lnSpc>
            </a:pPr>
            <a:r>
              <a:rPr lang="en-US" sz="9999" spc="499">
                <a:solidFill>
                  <a:srgbClr val="FFFFFF"/>
                </a:solidFill>
                <a:latin typeface="Ballpoint"/>
                <a:ea typeface="Ballpoint"/>
                <a:cs typeface="Ballpoint"/>
                <a:sym typeface="Ballpoint"/>
              </a:rPr>
              <a:t>2.</a:t>
            </a:r>
          </a:p>
        </p:txBody>
      </p:sp>
      <p:sp>
        <p:nvSpPr>
          <p:cNvPr id="12" name="TextBox 12"/>
          <p:cNvSpPr txBox="1"/>
          <p:nvPr/>
        </p:nvSpPr>
        <p:spPr>
          <a:xfrm>
            <a:off x="6629400" y="8372475"/>
            <a:ext cx="1203502" cy="1571625"/>
          </a:xfrm>
          <a:prstGeom prst="rect">
            <a:avLst/>
          </a:prstGeom>
        </p:spPr>
        <p:txBody>
          <a:bodyPr lIns="0" tIns="0" rIns="0" bIns="0" rtlCol="0" anchor="t">
            <a:spAutoFit/>
          </a:bodyPr>
          <a:lstStyle/>
          <a:p>
            <a:pPr algn="ctr">
              <a:lnSpc>
                <a:spcPts val="10499"/>
              </a:lnSpc>
            </a:pPr>
            <a:r>
              <a:rPr lang="en-US" sz="9999" spc="499">
                <a:solidFill>
                  <a:srgbClr val="FFFFFF"/>
                </a:solidFill>
                <a:latin typeface="Ballpoint"/>
                <a:ea typeface="Ballpoint"/>
                <a:cs typeface="Ballpoint"/>
                <a:sym typeface="Ballpoint"/>
              </a:rPr>
              <a:t>3.</a:t>
            </a:r>
          </a:p>
        </p:txBody>
      </p:sp>
      <p:sp>
        <p:nvSpPr>
          <p:cNvPr id="13" name="TextBox 13"/>
          <p:cNvSpPr txBox="1"/>
          <p:nvPr/>
        </p:nvSpPr>
        <p:spPr>
          <a:xfrm>
            <a:off x="7832902" y="8591569"/>
            <a:ext cx="10039802" cy="974626"/>
          </a:xfrm>
          <a:prstGeom prst="rect">
            <a:avLst/>
          </a:prstGeom>
        </p:spPr>
        <p:txBody>
          <a:bodyPr wrap="square" lIns="0" tIns="0" rIns="0" bIns="0" rtlCol="0" anchor="t">
            <a:spAutoFit/>
          </a:bodyPr>
          <a:lstStyle/>
          <a:p>
            <a:pPr algn="l">
              <a:lnSpc>
                <a:spcPts val="3779"/>
              </a:lnSpc>
            </a:pPr>
            <a:r>
              <a:rPr lang="en-US" sz="4400" spc="97">
                <a:solidFill>
                  <a:srgbClr val="FFFFFF"/>
                </a:solidFill>
                <a:latin typeface="Ballpoint"/>
                <a:ea typeface="Ballpoint"/>
                <a:cs typeface="Ballpoint"/>
                <a:sym typeface="Ballpoint"/>
              </a:rPr>
              <a:t>Remember “why” you are here and to always look inward to your values and goals and the role you play.</a:t>
            </a:r>
          </a:p>
        </p:txBody>
      </p:sp>
      <p:sp>
        <p:nvSpPr>
          <p:cNvPr id="14" name="TextBox 14"/>
          <p:cNvSpPr txBox="1"/>
          <p:nvPr/>
        </p:nvSpPr>
        <p:spPr>
          <a:xfrm>
            <a:off x="7840159" y="3538034"/>
            <a:ext cx="10039802" cy="1461939"/>
          </a:xfrm>
          <a:prstGeom prst="rect">
            <a:avLst/>
          </a:prstGeom>
        </p:spPr>
        <p:txBody>
          <a:bodyPr wrap="square" lIns="0" tIns="0" rIns="0" bIns="0" rtlCol="0" anchor="t">
            <a:spAutoFit/>
          </a:bodyPr>
          <a:lstStyle/>
          <a:p>
            <a:pPr algn="l">
              <a:lnSpc>
                <a:spcPts val="3779"/>
              </a:lnSpc>
            </a:pPr>
            <a:r>
              <a:rPr lang="en-US" sz="4400" spc="97">
                <a:solidFill>
                  <a:srgbClr val="FFFFFF"/>
                </a:solidFill>
                <a:latin typeface="Ballpoint"/>
                <a:ea typeface="Ballpoint"/>
                <a:cs typeface="Ballpoint"/>
                <a:sym typeface="Ballpoint"/>
              </a:rPr>
              <a:t>By mastering your emotions,  we can reduce the intensity and duration of them in times of stress or conflict.</a:t>
            </a:r>
          </a:p>
        </p:txBody>
      </p:sp>
      <p:sp>
        <p:nvSpPr>
          <p:cNvPr id="15" name="TextBox 15"/>
          <p:cNvSpPr txBox="1"/>
          <p:nvPr/>
        </p:nvSpPr>
        <p:spPr>
          <a:xfrm>
            <a:off x="7832902" y="716984"/>
            <a:ext cx="8678129" cy="1923604"/>
          </a:xfrm>
          <a:prstGeom prst="rect">
            <a:avLst/>
          </a:prstGeom>
        </p:spPr>
        <p:txBody>
          <a:bodyPr wrap="square" lIns="0" tIns="0" rIns="0" bIns="0" rtlCol="0" anchor="t">
            <a:spAutoFit/>
          </a:bodyPr>
          <a:lstStyle/>
          <a:p>
            <a:pPr algn="l">
              <a:lnSpc>
                <a:spcPts val="5000"/>
              </a:lnSpc>
            </a:pPr>
            <a:r>
              <a:rPr lang="en-US" sz="5400" spc="97">
                <a:solidFill>
                  <a:srgbClr val="FFFFFF"/>
                </a:solidFill>
                <a:latin typeface="Ballpoint"/>
                <a:ea typeface="Ballpoint"/>
                <a:cs typeface="Ballpoint"/>
                <a:sym typeface="Ballpoint"/>
              </a:rPr>
              <a:t>Emotions impact the workplace and communication. Practicing NICE fosters a sense of shared purpose.</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1573198" y="1228351"/>
            <a:ext cx="15080323" cy="7932257"/>
          </a:xfrm>
          <a:custGeom>
            <a:avLst/>
            <a:gdLst/>
            <a:ahLst/>
            <a:cxnLst/>
            <a:rect l="l" t="t" r="r" b="b"/>
            <a:pathLst>
              <a:path w="15080323" h="7932257">
                <a:moveTo>
                  <a:pt x="0" y="0"/>
                </a:moveTo>
                <a:lnTo>
                  <a:pt x="15080323" y="0"/>
                </a:lnTo>
                <a:lnTo>
                  <a:pt x="15080323" y="7932258"/>
                </a:lnTo>
                <a:lnTo>
                  <a:pt x="0" y="7932258"/>
                </a:lnTo>
                <a:lnTo>
                  <a:pt x="0" y="0"/>
                </a:lnTo>
                <a:close/>
              </a:path>
            </a:pathLst>
          </a:custGeom>
          <a:blipFill>
            <a:blip r:embed="rId3"/>
            <a:stretch>
              <a:fillRect/>
            </a:stretch>
          </a:blipFill>
        </p:spPr>
        <p:txBody>
          <a:bodyPr/>
          <a:lstStyle/>
          <a:p>
            <a:endParaRPr lang="en-US"/>
          </a:p>
        </p:txBody>
      </p:sp>
      <p:sp>
        <p:nvSpPr>
          <p:cNvPr id="4" name="Freeform 4"/>
          <p:cNvSpPr/>
          <p:nvPr/>
        </p:nvSpPr>
        <p:spPr>
          <a:xfrm rot="-792420">
            <a:off x="7328639" y="1825697"/>
            <a:ext cx="3110750" cy="1848884"/>
          </a:xfrm>
          <a:custGeom>
            <a:avLst/>
            <a:gdLst/>
            <a:ahLst/>
            <a:cxnLst/>
            <a:rect l="l" t="t" r="r" b="b"/>
            <a:pathLst>
              <a:path w="3110750" h="1848884">
                <a:moveTo>
                  <a:pt x="0" y="0"/>
                </a:moveTo>
                <a:lnTo>
                  <a:pt x="3110750" y="0"/>
                </a:lnTo>
                <a:lnTo>
                  <a:pt x="3110750" y="1848883"/>
                </a:lnTo>
                <a:lnTo>
                  <a:pt x="0" y="18488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rot="166846">
            <a:off x="3581680" y="4024230"/>
            <a:ext cx="10604668" cy="3316369"/>
          </a:xfrm>
          <a:custGeom>
            <a:avLst/>
            <a:gdLst/>
            <a:ahLst/>
            <a:cxnLst/>
            <a:rect l="l" t="t" r="r" b="b"/>
            <a:pathLst>
              <a:path w="10604668" h="3316369">
                <a:moveTo>
                  <a:pt x="0" y="0"/>
                </a:moveTo>
                <a:lnTo>
                  <a:pt x="10604668" y="0"/>
                </a:lnTo>
                <a:lnTo>
                  <a:pt x="10604668" y="3316369"/>
                </a:lnTo>
                <a:lnTo>
                  <a:pt x="0" y="33163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TextBox 6"/>
          <p:cNvSpPr txBox="1"/>
          <p:nvPr/>
        </p:nvSpPr>
        <p:spPr>
          <a:xfrm>
            <a:off x="4791358" y="4414335"/>
            <a:ext cx="8153102" cy="3519498"/>
          </a:xfrm>
          <a:prstGeom prst="rect">
            <a:avLst/>
          </a:prstGeom>
        </p:spPr>
        <p:txBody>
          <a:bodyPr lIns="0" tIns="0" rIns="0" bIns="0" rtlCol="0" anchor="t">
            <a:spAutoFit/>
          </a:bodyPr>
          <a:lstStyle/>
          <a:p>
            <a:pPr marL="0" lvl="0" indent="0" algn="ctr">
              <a:lnSpc>
                <a:spcPts val="12797"/>
              </a:lnSpc>
            </a:pPr>
            <a:r>
              <a:rPr lang="en-US" sz="18025" b="1">
                <a:solidFill>
                  <a:srgbClr val="000000"/>
                </a:solidFill>
                <a:latin typeface="One Little Font Bold"/>
                <a:ea typeface="One Little Font Bold"/>
                <a:cs typeface="One Little Font Bold"/>
                <a:sym typeface="One Little Font Bold"/>
              </a:rPr>
              <a:t>Thank you</a:t>
            </a:r>
          </a:p>
        </p:txBody>
      </p:sp>
      <p:sp>
        <p:nvSpPr>
          <p:cNvPr id="7" name="Freeform 7"/>
          <p:cNvSpPr/>
          <p:nvPr/>
        </p:nvSpPr>
        <p:spPr>
          <a:xfrm rot="8100000">
            <a:off x="12194861" y="5049477"/>
            <a:ext cx="1499198" cy="1365633"/>
          </a:xfrm>
          <a:custGeom>
            <a:avLst/>
            <a:gdLst/>
            <a:ahLst/>
            <a:cxnLst/>
            <a:rect l="l" t="t" r="r" b="b"/>
            <a:pathLst>
              <a:path w="1499198" h="1365633">
                <a:moveTo>
                  <a:pt x="0" y="0"/>
                </a:moveTo>
                <a:lnTo>
                  <a:pt x="1499198" y="0"/>
                </a:lnTo>
                <a:lnTo>
                  <a:pt x="1499198" y="1365633"/>
                </a:lnTo>
                <a:lnTo>
                  <a:pt x="0" y="13656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rot="-3199841">
            <a:off x="4508204" y="5052671"/>
            <a:ext cx="1531549" cy="1395102"/>
          </a:xfrm>
          <a:custGeom>
            <a:avLst/>
            <a:gdLst/>
            <a:ahLst/>
            <a:cxnLst/>
            <a:rect l="l" t="t" r="r" b="b"/>
            <a:pathLst>
              <a:path w="1531549" h="1395102">
                <a:moveTo>
                  <a:pt x="0" y="0"/>
                </a:moveTo>
                <a:lnTo>
                  <a:pt x="1531548" y="0"/>
                </a:lnTo>
                <a:lnTo>
                  <a:pt x="1531548" y="1395101"/>
                </a:lnTo>
                <a:lnTo>
                  <a:pt x="0" y="139510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rot="490283">
            <a:off x="205477" y="7108797"/>
            <a:ext cx="4101302" cy="2640213"/>
          </a:xfrm>
          <a:custGeom>
            <a:avLst/>
            <a:gdLst/>
            <a:ahLst/>
            <a:cxnLst/>
            <a:rect l="l" t="t" r="r" b="b"/>
            <a:pathLst>
              <a:path w="4101302" h="2640213">
                <a:moveTo>
                  <a:pt x="0" y="0"/>
                </a:moveTo>
                <a:lnTo>
                  <a:pt x="4101302" y="0"/>
                </a:lnTo>
                <a:lnTo>
                  <a:pt x="4101302" y="2640213"/>
                </a:lnTo>
                <a:lnTo>
                  <a:pt x="0" y="264021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Freeform 10"/>
          <p:cNvSpPr/>
          <p:nvPr/>
        </p:nvSpPr>
        <p:spPr>
          <a:xfrm rot="490283">
            <a:off x="13734614" y="492596"/>
            <a:ext cx="4135793" cy="2662417"/>
          </a:xfrm>
          <a:custGeom>
            <a:avLst/>
            <a:gdLst/>
            <a:ahLst/>
            <a:cxnLst/>
            <a:rect l="l" t="t" r="r" b="b"/>
            <a:pathLst>
              <a:path w="4135793" h="2662417">
                <a:moveTo>
                  <a:pt x="0" y="0"/>
                </a:moveTo>
                <a:lnTo>
                  <a:pt x="4135793" y="0"/>
                </a:lnTo>
                <a:lnTo>
                  <a:pt x="4135793" y="2662417"/>
                </a:lnTo>
                <a:lnTo>
                  <a:pt x="0" y="266241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Freeform 11"/>
          <p:cNvSpPr/>
          <p:nvPr/>
        </p:nvSpPr>
        <p:spPr>
          <a:xfrm rot="3753229">
            <a:off x="790556" y="-901904"/>
            <a:ext cx="3182474" cy="4397891"/>
          </a:xfrm>
          <a:custGeom>
            <a:avLst/>
            <a:gdLst/>
            <a:ahLst/>
            <a:cxnLst/>
            <a:rect l="l" t="t" r="r" b="b"/>
            <a:pathLst>
              <a:path w="3182474" h="4397891">
                <a:moveTo>
                  <a:pt x="0" y="0"/>
                </a:moveTo>
                <a:lnTo>
                  <a:pt x="3182474" y="0"/>
                </a:lnTo>
                <a:lnTo>
                  <a:pt x="3182474" y="4397891"/>
                </a:lnTo>
                <a:lnTo>
                  <a:pt x="0" y="439789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2" name="Freeform 12"/>
          <p:cNvSpPr/>
          <p:nvPr/>
        </p:nvSpPr>
        <p:spPr>
          <a:xfrm rot="-6620946">
            <a:off x="14081715" y="6999336"/>
            <a:ext cx="3182474" cy="4397891"/>
          </a:xfrm>
          <a:custGeom>
            <a:avLst/>
            <a:gdLst/>
            <a:ahLst/>
            <a:cxnLst/>
            <a:rect l="l" t="t" r="r" b="b"/>
            <a:pathLst>
              <a:path w="3182474" h="4397891">
                <a:moveTo>
                  <a:pt x="0" y="0"/>
                </a:moveTo>
                <a:lnTo>
                  <a:pt x="3182474" y="0"/>
                </a:lnTo>
                <a:lnTo>
                  <a:pt x="3182474" y="4397891"/>
                </a:lnTo>
                <a:lnTo>
                  <a:pt x="0" y="439789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rot="239808">
            <a:off x="2384175" y="-85441"/>
            <a:ext cx="13519649" cy="2647182"/>
          </a:xfrm>
          <a:custGeom>
            <a:avLst/>
            <a:gdLst/>
            <a:ahLst/>
            <a:cxnLst/>
            <a:rect l="l" t="t" r="r" b="b"/>
            <a:pathLst>
              <a:path w="16219224" h="4040061">
                <a:moveTo>
                  <a:pt x="0" y="0"/>
                </a:moveTo>
                <a:lnTo>
                  <a:pt x="16219224" y="0"/>
                </a:lnTo>
                <a:lnTo>
                  <a:pt x="16219224" y="4040061"/>
                </a:lnTo>
                <a:lnTo>
                  <a:pt x="0" y="40400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rot="-263813">
            <a:off x="3727586" y="484078"/>
            <a:ext cx="10832825" cy="1824859"/>
          </a:xfrm>
          <a:prstGeom prst="rect">
            <a:avLst/>
          </a:prstGeom>
        </p:spPr>
        <p:txBody>
          <a:bodyPr lIns="0" tIns="0" rIns="0" bIns="0" rtlCol="0" anchor="t">
            <a:spAutoFit/>
          </a:bodyPr>
          <a:lstStyle/>
          <a:p>
            <a:pPr marL="0" lvl="0" indent="0" algn="ctr">
              <a:lnSpc>
                <a:spcPts val="7000"/>
              </a:lnSpc>
            </a:pPr>
            <a:r>
              <a:rPr lang="en-US" sz="6600" b="1" spc="320">
                <a:solidFill>
                  <a:srgbClr val="FFFFFF"/>
                </a:solidFill>
                <a:latin typeface="One Little Font Bold"/>
                <a:ea typeface="One Little Font Bold"/>
                <a:cs typeface="One Little Font Bold"/>
                <a:sym typeface="One Little Font Bold"/>
              </a:rPr>
              <a:t>EMOTIONS EFFECT COMMUNICATION</a:t>
            </a:r>
          </a:p>
        </p:txBody>
      </p:sp>
      <p:sp>
        <p:nvSpPr>
          <p:cNvPr id="5" name="Freeform 5"/>
          <p:cNvSpPr/>
          <p:nvPr/>
        </p:nvSpPr>
        <p:spPr>
          <a:xfrm rot="166846">
            <a:off x="521532" y="3062187"/>
            <a:ext cx="4625204" cy="1446427"/>
          </a:xfrm>
          <a:custGeom>
            <a:avLst/>
            <a:gdLst/>
            <a:ahLst/>
            <a:cxnLst/>
            <a:rect l="l" t="t" r="r" b="b"/>
            <a:pathLst>
              <a:path w="4625204" h="1446427">
                <a:moveTo>
                  <a:pt x="0" y="0"/>
                </a:moveTo>
                <a:lnTo>
                  <a:pt x="4625204" y="0"/>
                </a:lnTo>
                <a:lnTo>
                  <a:pt x="4625204" y="1446427"/>
                </a:lnTo>
                <a:lnTo>
                  <a:pt x="0" y="14464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TextBox 6"/>
          <p:cNvSpPr txBox="1"/>
          <p:nvPr/>
        </p:nvSpPr>
        <p:spPr>
          <a:xfrm>
            <a:off x="768028" y="3089667"/>
            <a:ext cx="4195319" cy="1400991"/>
          </a:xfrm>
          <a:prstGeom prst="rect">
            <a:avLst/>
          </a:prstGeom>
        </p:spPr>
        <p:txBody>
          <a:bodyPr lIns="0" tIns="0" rIns="0" bIns="0" rtlCol="0" anchor="t">
            <a:spAutoFit/>
          </a:bodyPr>
          <a:lstStyle/>
          <a:p>
            <a:pPr marL="0" lvl="0" indent="0" algn="ctr">
              <a:lnSpc>
                <a:spcPts val="11037"/>
              </a:lnSpc>
            </a:pPr>
            <a:r>
              <a:rPr lang="en-US" sz="9275" b="1">
                <a:solidFill>
                  <a:srgbClr val="FFFFFF"/>
                </a:solidFill>
                <a:latin typeface="One Little Font Bold"/>
                <a:ea typeface="One Little Font Bold"/>
                <a:cs typeface="One Little Font Bold"/>
                <a:sym typeface="One Little Font Bold"/>
              </a:rPr>
              <a:t>Positive</a:t>
            </a:r>
          </a:p>
        </p:txBody>
      </p:sp>
      <p:sp>
        <p:nvSpPr>
          <p:cNvPr id="7" name="Freeform 7"/>
          <p:cNvSpPr/>
          <p:nvPr/>
        </p:nvSpPr>
        <p:spPr>
          <a:xfrm rot="6511463">
            <a:off x="5104934" y="2885744"/>
            <a:ext cx="1105921" cy="1007393"/>
          </a:xfrm>
          <a:custGeom>
            <a:avLst/>
            <a:gdLst/>
            <a:ahLst/>
            <a:cxnLst/>
            <a:rect l="l" t="t" r="r" b="b"/>
            <a:pathLst>
              <a:path w="1105921" h="1007393">
                <a:moveTo>
                  <a:pt x="0" y="0"/>
                </a:moveTo>
                <a:lnTo>
                  <a:pt x="1105921" y="0"/>
                </a:lnTo>
                <a:lnTo>
                  <a:pt x="1105921" y="1007394"/>
                </a:lnTo>
                <a:lnTo>
                  <a:pt x="0" y="100739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TextBox 8"/>
          <p:cNvSpPr txBox="1"/>
          <p:nvPr/>
        </p:nvSpPr>
        <p:spPr>
          <a:xfrm>
            <a:off x="489168" y="5059856"/>
            <a:ext cx="7969032" cy="4616648"/>
          </a:xfrm>
          <a:prstGeom prst="rect">
            <a:avLst/>
          </a:prstGeom>
        </p:spPr>
        <p:txBody>
          <a:bodyPr wrap="square" lIns="0" tIns="0" rIns="0" bIns="0" rtlCol="0" anchor="t">
            <a:spAutoFit/>
          </a:bodyPr>
          <a:lstStyle/>
          <a:p>
            <a:pPr algn="l">
              <a:lnSpc>
                <a:spcPts val="4500"/>
              </a:lnSpc>
            </a:pPr>
            <a:r>
              <a:rPr lang="en-US" sz="3600">
                <a:solidFill>
                  <a:srgbClr val="FFFFFF"/>
                </a:solidFill>
                <a:latin typeface="One Little Font" panose="020B0604020202020204" charset="0"/>
                <a:ea typeface="Blacker Sans Pro"/>
                <a:cs typeface="Blacker Sans Pro"/>
                <a:sym typeface="Blacker Sans Pro"/>
              </a:rPr>
              <a:t>Emotions like happiness, excitement, and gratitude can build trust and stronger relationships, leading to more open and honest communication. They also enhance social connection, communication abilities, and even physical health. </a:t>
            </a:r>
          </a:p>
          <a:p>
            <a:pPr algn="l">
              <a:lnSpc>
                <a:spcPts val="4500"/>
              </a:lnSpc>
            </a:pPr>
            <a:endParaRPr lang="en-US" sz="3600">
              <a:solidFill>
                <a:srgbClr val="FFFFFF"/>
              </a:solidFill>
              <a:latin typeface="One Little Font" panose="020B0604020202020204" charset="0"/>
              <a:ea typeface="Blacker Sans Pro"/>
              <a:cs typeface="Blacker Sans Pro"/>
              <a:sym typeface="Blacker Sans Pro"/>
            </a:endParaRPr>
          </a:p>
          <a:p>
            <a:pPr algn="l">
              <a:lnSpc>
                <a:spcPts val="4500"/>
              </a:lnSpc>
            </a:pPr>
            <a:endParaRPr lang="en-US" sz="3600">
              <a:solidFill>
                <a:srgbClr val="FFFFFF"/>
              </a:solidFill>
              <a:latin typeface="One Little Font" panose="020B0604020202020204" charset="0"/>
              <a:ea typeface="Blacker Sans Pro"/>
              <a:cs typeface="Blacker Sans Pro"/>
              <a:sym typeface="Blacker Sans Pro"/>
            </a:endParaRPr>
          </a:p>
        </p:txBody>
      </p:sp>
      <p:sp>
        <p:nvSpPr>
          <p:cNvPr id="9" name="Freeform 9"/>
          <p:cNvSpPr/>
          <p:nvPr/>
        </p:nvSpPr>
        <p:spPr>
          <a:xfrm rot="166846">
            <a:off x="8913472" y="3062186"/>
            <a:ext cx="4625204" cy="1446427"/>
          </a:xfrm>
          <a:custGeom>
            <a:avLst/>
            <a:gdLst/>
            <a:ahLst/>
            <a:cxnLst/>
            <a:rect l="l" t="t" r="r" b="b"/>
            <a:pathLst>
              <a:path w="4625204" h="1446427">
                <a:moveTo>
                  <a:pt x="0" y="0"/>
                </a:moveTo>
                <a:lnTo>
                  <a:pt x="4625204" y="0"/>
                </a:lnTo>
                <a:lnTo>
                  <a:pt x="4625204" y="1446427"/>
                </a:lnTo>
                <a:lnTo>
                  <a:pt x="0" y="14464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p:cNvSpPr txBox="1"/>
          <p:nvPr/>
        </p:nvSpPr>
        <p:spPr>
          <a:xfrm>
            <a:off x="9159967" y="3089666"/>
            <a:ext cx="4195319" cy="1400991"/>
          </a:xfrm>
          <a:prstGeom prst="rect">
            <a:avLst/>
          </a:prstGeom>
        </p:spPr>
        <p:txBody>
          <a:bodyPr lIns="0" tIns="0" rIns="0" bIns="0" rtlCol="0" anchor="t">
            <a:spAutoFit/>
          </a:bodyPr>
          <a:lstStyle/>
          <a:p>
            <a:pPr marL="0" lvl="0" indent="0" algn="ctr">
              <a:lnSpc>
                <a:spcPts val="11037"/>
              </a:lnSpc>
            </a:pPr>
            <a:r>
              <a:rPr lang="en-US" sz="9275" b="1">
                <a:solidFill>
                  <a:srgbClr val="FFFFFF"/>
                </a:solidFill>
                <a:latin typeface="One Little Font Bold"/>
                <a:ea typeface="One Little Font Bold"/>
                <a:cs typeface="One Little Font Bold"/>
                <a:sym typeface="One Little Font Bold"/>
              </a:rPr>
              <a:t>Negative</a:t>
            </a:r>
          </a:p>
        </p:txBody>
      </p:sp>
      <p:sp>
        <p:nvSpPr>
          <p:cNvPr id="11" name="Freeform 11"/>
          <p:cNvSpPr/>
          <p:nvPr/>
        </p:nvSpPr>
        <p:spPr>
          <a:xfrm rot="6511463">
            <a:off x="13496873" y="2885743"/>
            <a:ext cx="1105921" cy="1007393"/>
          </a:xfrm>
          <a:custGeom>
            <a:avLst/>
            <a:gdLst/>
            <a:ahLst/>
            <a:cxnLst/>
            <a:rect l="l" t="t" r="r" b="b"/>
            <a:pathLst>
              <a:path w="1105921" h="1007393">
                <a:moveTo>
                  <a:pt x="0" y="0"/>
                </a:moveTo>
                <a:lnTo>
                  <a:pt x="1105921" y="0"/>
                </a:lnTo>
                <a:lnTo>
                  <a:pt x="1105921" y="1007394"/>
                </a:lnTo>
                <a:lnTo>
                  <a:pt x="0" y="100739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TextBox 12"/>
          <p:cNvSpPr txBox="1"/>
          <p:nvPr/>
        </p:nvSpPr>
        <p:spPr>
          <a:xfrm>
            <a:off x="8881109" y="5059856"/>
            <a:ext cx="8492492" cy="5193729"/>
          </a:xfrm>
          <a:prstGeom prst="rect">
            <a:avLst/>
          </a:prstGeom>
        </p:spPr>
        <p:txBody>
          <a:bodyPr wrap="square" lIns="0" tIns="0" rIns="0" bIns="0" rtlCol="0" anchor="t">
            <a:spAutoFit/>
          </a:bodyPr>
          <a:lstStyle/>
          <a:p>
            <a:pPr algn="l">
              <a:lnSpc>
                <a:spcPts val="4500"/>
              </a:lnSpc>
            </a:pPr>
            <a:r>
              <a:rPr lang="en-US" sz="3600">
                <a:solidFill>
                  <a:srgbClr val="FFFFFF"/>
                </a:solidFill>
                <a:latin typeface="One Little Font" panose="020B0604020202020204" charset="0"/>
                <a:ea typeface="Blacker Sans Pro"/>
                <a:cs typeface="Blacker Sans Pro"/>
                <a:sym typeface="Blacker Sans Pro"/>
              </a:rPr>
              <a:t>Emotions like stress, anger, and fear can cloud judgment and make it difficult to express oneself clearly or understand others' perspectives. This leads to misunderstandings, conflicts, and even physical reactions. They damage relationships, reduce trust, and decrease the willingness to engage in open communication. </a:t>
            </a:r>
          </a:p>
          <a:p>
            <a:pPr algn="l">
              <a:lnSpc>
                <a:spcPts val="4500"/>
              </a:lnSpc>
            </a:pPr>
            <a:endParaRPr lang="en-US" sz="3600">
              <a:solidFill>
                <a:srgbClr val="FFFFFF"/>
              </a:solidFill>
              <a:latin typeface="One Little Font" panose="020B0604020202020204" charset="0"/>
              <a:ea typeface="Blacker Sans Pro"/>
              <a:cs typeface="Blacker Sans Pro"/>
              <a:sym typeface="Blacker Sans Pr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B87B0A-715D-8583-D183-A15F0DA0DB4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38D92B2-FAC4-030B-66E9-E1C6598FA019}"/>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a:extLst>
              <a:ext uri="{FF2B5EF4-FFF2-40B4-BE49-F238E27FC236}">
                <a16:creationId xmlns:a16="http://schemas.microsoft.com/office/drawing/2014/main" id="{3FB8F3FC-CBCE-5347-9314-754730079431}"/>
              </a:ext>
            </a:extLst>
          </p:cNvPr>
          <p:cNvSpPr/>
          <p:nvPr/>
        </p:nvSpPr>
        <p:spPr>
          <a:xfrm>
            <a:off x="15103365" y="4120376"/>
            <a:ext cx="1355835" cy="936759"/>
          </a:xfrm>
          <a:custGeom>
            <a:avLst/>
            <a:gdLst/>
            <a:ahLst/>
            <a:cxnLst/>
            <a:rect l="l" t="t" r="r" b="b"/>
            <a:pathLst>
              <a:path w="1355835" h="936759">
                <a:moveTo>
                  <a:pt x="0" y="0"/>
                </a:moveTo>
                <a:lnTo>
                  <a:pt x="1355835" y="0"/>
                </a:lnTo>
                <a:lnTo>
                  <a:pt x="1355835" y="936759"/>
                </a:lnTo>
                <a:lnTo>
                  <a:pt x="0" y="9367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a:extLst>
              <a:ext uri="{FF2B5EF4-FFF2-40B4-BE49-F238E27FC236}">
                <a16:creationId xmlns:a16="http://schemas.microsoft.com/office/drawing/2014/main" id="{9FD8090A-58A7-86A1-75C8-43329BB4087C}"/>
              </a:ext>
            </a:extLst>
          </p:cNvPr>
          <p:cNvSpPr txBox="1"/>
          <p:nvPr/>
        </p:nvSpPr>
        <p:spPr>
          <a:xfrm>
            <a:off x="3151955" y="4488713"/>
            <a:ext cx="11984090" cy="4540987"/>
          </a:xfrm>
          <a:prstGeom prst="rect">
            <a:avLst/>
          </a:prstGeom>
        </p:spPr>
        <p:txBody>
          <a:bodyPr wrap="square" lIns="0" tIns="0" rIns="0" bIns="0" rtlCol="0" anchor="t">
            <a:spAutoFit/>
          </a:bodyPr>
          <a:lstStyle/>
          <a:p>
            <a:pPr algn="ctr">
              <a:lnSpc>
                <a:spcPts val="7000"/>
              </a:lnSpc>
            </a:pPr>
            <a:r>
              <a:rPr lang="en-US" sz="7200">
                <a:solidFill>
                  <a:srgbClr val="FFFFFF"/>
                </a:solidFill>
                <a:latin typeface="One Little Font" panose="020B0604020202020204" charset="0"/>
                <a:ea typeface="Blacker Sans Pro"/>
                <a:cs typeface="Blacker Sans Pro"/>
                <a:sym typeface="Blacker Sans Pro"/>
              </a:rPr>
              <a:t>A lack of communication breeds assumption of what the other person is thinking or feeling…and assumptions are, more often than not, incorrect. </a:t>
            </a:r>
          </a:p>
        </p:txBody>
      </p:sp>
      <p:sp>
        <p:nvSpPr>
          <p:cNvPr id="5" name="Freeform 5">
            <a:extLst>
              <a:ext uri="{FF2B5EF4-FFF2-40B4-BE49-F238E27FC236}">
                <a16:creationId xmlns:a16="http://schemas.microsoft.com/office/drawing/2014/main" id="{1ED3FEA3-947D-1429-433C-59A02E29A724}"/>
              </a:ext>
            </a:extLst>
          </p:cNvPr>
          <p:cNvSpPr/>
          <p:nvPr/>
        </p:nvSpPr>
        <p:spPr>
          <a:xfrm rot="-10800000">
            <a:off x="1676400" y="4120376"/>
            <a:ext cx="1355835" cy="936759"/>
          </a:xfrm>
          <a:custGeom>
            <a:avLst/>
            <a:gdLst/>
            <a:ahLst/>
            <a:cxnLst/>
            <a:rect l="l" t="t" r="r" b="b"/>
            <a:pathLst>
              <a:path w="1355835" h="936759">
                <a:moveTo>
                  <a:pt x="0" y="0"/>
                </a:moveTo>
                <a:lnTo>
                  <a:pt x="1355835" y="0"/>
                </a:lnTo>
                <a:lnTo>
                  <a:pt x="1355835" y="936759"/>
                </a:lnTo>
                <a:lnTo>
                  <a:pt x="0" y="9367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541B30C3-B328-2040-9AB1-5141B2365038}"/>
              </a:ext>
            </a:extLst>
          </p:cNvPr>
          <p:cNvSpPr/>
          <p:nvPr/>
        </p:nvSpPr>
        <p:spPr>
          <a:xfrm rot="166846">
            <a:off x="5403090" y="1161884"/>
            <a:ext cx="6944159" cy="2171628"/>
          </a:xfrm>
          <a:custGeom>
            <a:avLst/>
            <a:gdLst/>
            <a:ahLst/>
            <a:cxnLst/>
            <a:rect l="l" t="t" r="r" b="b"/>
            <a:pathLst>
              <a:path w="6944159" h="2171628">
                <a:moveTo>
                  <a:pt x="0" y="0"/>
                </a:moveTo>
                <a:lnTo>
                  <a:pt x="6944158" y="0"/>
                </a:lnTo>
                <a:lnTo>
                  <a:pt x="6944158" y="2171628"/>
                </a:lnTo>
                <a:lnTo>
                  <a:pt x="0" y="21716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TextBox 7">
            <a:extLst>
              <a:ext uri="{FF2B5EF4-FFF2-40B4-BE49-F238E27FC236}">
                <a16:creationId xmlns:a16="http://schemas.microsoft.com/office/drawing/2014/main" id="{96B70629-0741-E1D2-045C-C7A903A52BF5}"/>
              </a:ext>
            </a:extLst>
          </p:cNvPr>
          <p:cNvSpPr txBox="1"/>
          <p:nvPr/>
        </p:nvSpPr>
        <p:spPr>
          <a:xfrm>
            <a:off x="5773171" y="1198368"/>
            <a:ext cx="6298741" cy="2108186"/>
          </a:xfrm>
          <a:prstGeom prst="rect">
            <a:avLst/>
          </a:prstGeom>
        </p:spPr>
        <p:txBody>
          <a:bodyPr lIns="0" tIns="0" rIns="0" bIns="0" rtlCol="0" anchor="t">
            <a:spAutoFit/>
          </a:bodyPr>
          <a:lstStyle/>
          <a:p>
            <a:pPr marL="0" lvl="0" indent="0" algn="ctr">
              <a:lnSpc>
                <a:spcPts val="16571"/>
              </a:lnSpc>
            </a:pPr>
            <a:r>
              <a:rPr lang="en-US" sz="13925" b="1">
                <a:solidFill>
                  <a:srgbClr val="FFFFFF"/>
                </a:solidFill>
                <a:latin typeface="One Little Font Bold"/>
                <a:ea typeface="One Little Font Bold"/>
                <a:cs typeface="One Little Font Bold"/>
                <a:sym typeface="One Little Font Bold"/>
              </a:rPr>
              <a:t>Quote</a:t>
            </a:r>
          </a:p>
        </p:txBody>
      </p:sp>
      <p:sp>
        <p:nvSpPr>
          <p:cNvPr id="8" name="Freeform 8">
            <a:extLst>
              <a:ext uri="{FF2B5EF4-FFF2-40B4-BE49-F238E27FC236}">
                <a16:creationId xmlns:a16="http://schemas.microsoft.com/office/drawing/2014/main" id="{451DF538-751E-E163-E587-3DA5EE31AD81}"/>
              </a:ext>
            </a:extLst>
          </p:cNvPr>
          <p:cNvSpPr/>
          <p:nvPr/>
        </p:nvSpPr>
        <p:spPr>
          <a:xfrm rot="6511463">
            <a:off x="12350289" y="918912"/>
            <a:ext cx="1660400" cy="1512474"/>
          </a:xfrm>
          <a:custGeom>
            <a:avLst/>
            <a:gdLst/>
            <a:ahLst/>
            <a:cxnLst/>
            <a:rect l="l" t="t" r="r" b="b"/>
            <a:pathLst>
              <a:path w="1660400" h="1512474">
                <a:moveTo>
                  <a:pt x="0" y="0"/>
                </a:moveTo>
                <a:lnTo>
                  <a:pt x="1660400" y="0"/>
                </a:lnTo>
                <a:lnTo>
                  <a:pt x="1660400" y="1512474"/>
                </a:lnTo>
                <a:lnTo>
                  <a:pt x="0" y="15124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19377438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75"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780" b="-7663"/>
            </a:stretch>
          </a:blipFill>
        </p:spPr>
        <p:txBody>
          <a:bodyPr/>
          <a:lstStyle/>
          <a:p>
            <a:endParaRPr lang="en-US"/>
          </a:p>
        </p:txBody>
      </p:sp>
      <p:sp>
        <p:nvSpPr>
          <p:cNvPr id="3" name="Freeform 3"/>
          <p:cNvSpPr/>
          <p:nvPr/>
        </p:nvSpPr>
        <p:spPr>
          <a:xfrm rot="20485504" flipH="1">
            <a:off x="889303" y="922367"/>
            <a:ext cx="6323866" cy="4016680"/>
          </a:xfrm>
          <a:custGeom>
            <a:avLst/>
            <a:gdLst/>
            <a:ahLst/>
            <a:cxnLst/>
            <a:rect l="l" t="t" r="r" b="b"/>
            <a:pathLst>
              <a:path w="7910358" h="4251817">
                <a:moveTo>
                  <a:pt x="0" y="0"/>
                </a:moveTo>
                <a:lnTo>
                  <a:pt x="7910358" y="0"/>
                </a:lnTo>
                <a:lnTo>
                  <a:pt x="7910358" y="4251817"/>
                </a:lnTo>
                <a:lnTo>
                  <a:pt x="0" y="42518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100"/>
          </a:p>
        </p:txBody>
      </p:sp>
      <p:sp>
        <p:nvSpPr>
          <p:cNvPr id="4" name="TextBox 4"/>
          <p:cNvSpPr txBox="1"/>
          <p:nvPr/>
        </p:nvSpPr>
        <p:spPr>
          <a:xfrm rot="20648771">
            <a:off x="1368315" y="1464608"/>
            <a:ext cx="4970407" cy="2308324"/>
          </a:xfrm>
          <a:prstGeom prst="rect">
            <a:avLst/>
          </a:prstGeom>
        </p:spPr>
        <p:txBody>
          <a:bodyPr wrap="square" lIns="0" tIns="0" rIns="0" bIns="0" rtlCol="0" anchor="t">
            <a:spAutoFit/>
          </a:bodyPr>
          <a:lstStyle/>
          <a:p>
            <a:pPr algn="ctr">
              <a:lnSpc>
                <a:spcPts val="8999"/>
              </a:lnSpc>
            </a:pPr>
            <a:r>
              <a:rPr lang="en-US" sz="9000" spc="499">
                <a:solidFill>
                  <a:srgbClr val="FFFFFF"/>
                </a:solidFill>
                <a:latin typeface="Ballpoint"/>
                <a:ea typeface="Ballpoint"/>
                <a:cs typeface="Ballpoint"/>
                <a:sym typeface="Ballpoint"/>
              </a:rPr>
              <a:t>WORKPLACE CONFLICT</a:t>
            </a:r>
          </a:p>
        </p:txBody>
      </p:sp>
      <p:sp>
        <p:nvSpPr>
          <p:cNvPr id="5" name="Freeform 5"/>
          <p:cNvSpPr/>
          <p:nvPr/>
        </p:nvSpPr>
        <p:spPr>
          <a:xfrm rot="-4685807">
            <a:off x="-157851" y="7320418"/>
            <a:ext cx="3055755" cy="3259472"/>
          </a:xfrm>
          <a:custGeom>
            <a:avLst/>
            <a:gdLst/>
            <a:ahLst/>
            <a:cxnLst/>
            <a:rect l="l" t="t" r="r" b="b"/>
            <a:pathLst>
              <a:path w="3055755" h="3259472">
                <a:moveTo>
                  <a:pt x="0" y="0"/>
                </a:moveTo>
                <a:lnTo>
                  <a:pt x="3055755" y="0"/>
                </a:lnTo>
                <a:lnTo>
                  <a:pt x="3055755" y="3259472"/>
                </a:lnTo>
                <a:lnTo>
                  <a:pt x="0" y="32594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2977146" y="9258300"/>
            <a:ext cx="2750446" cy="1739657"/>
          </a:xfrm>
          <a:custGeom>
            <a:avLst/>
            <a:gdLst/>
            <a:ahLst/>
            <a:cxnLst/>
            <a:rect l="l" t="t" r="r" b="b"/>
            <a:pathLst>
              <a:path w="2750446" h="1739657">
                <a:moveTo>
                  <a:pt x="0" y="0"/>
                </a:moveTo>
                <a:lnTo>
                  <a:pt x="2750445" y="0"/>
                </a:lnTo>
                <a:lnTo>
                  <a:pt x="2750445" y="1739657"/>
                </a:lnTo>
                <a:lnTo>
                  <a:pt x="0" y="17396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rot="-1934364">
            <a:off x="16092124" y="-1222545"/>
            <a:ext cx="2555350" cy="3069490"/>
          </a:xfrm>
          <a:custGeom>
            <a:avLst/>
            <a:gdLst/>
            <a:ahLst/>
            <a:cxnLst/>
            <a:rect l="l" t="t" r="r" b="b"/>
            <a:pathLst>
              <a:path w="2555350" h="3069490">
                <a:moveTo>
                  <a:pt x="0" y="0"/>
                </a:moveTo>
                <a:lnTo>
                  <a:pt x="2555350" y="0"/>
                </a:lnTo>
                <a:lnTo>
                  <a:pt x="2555350" y="3069490"/>
                </a:lnTo>
                <a:lnTo>
                  <a:pt x="0" y="306949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a:off x="2640011" y="6717268"/>
            <a:ext cx="1946000" cy="1931405"/>
          </a:xfrm>
          <a:custGeom>
            <a:avLst/>
            <a:gdLst/>
            <a:ahLst/>
            <a:cxnLst/>
            <a:rect l="l" t="t" r="r" b="b"/>
            <a:pathLst>
              <a:path w="1946000" h="1931405">
                <a:moveTo>
                  <a:pt x="0" y="0"/>
                </a:moveTo>
                <a:lnTo>
                  <a:pt x="1946000" y="0"/>
                </a:lnTo>
                <a:lnTo>
                  <a:pt x="1946000" y="1931405"/>
                </a:lnTo>
                <a:lnTo>
                  <a:pt x="0" y="193140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TextBox 9"/>
          <p:cNvSpPr txBox="1"/>
          <p:nvPr/>
        </p:nvSpPr>
        <p:spPr>
          <a:xfrm>
            <a:off x="7718911" y="2497848"/>
            <a:ext cx="9763376" cy="1154162"/>
          </a:xfrm>
          <a:prstGeom prst="rect">
            <a:avLst/>
          </a:prstGeom>
        </p:spPr>
        <p:txBody>
          <a:bodyPr wrap="square" lIns="0" tIns="0" rIns="0" bIns="0" numCol="1" rtlCol="0" anchor="t">
            <a:spAutoFit/>
          </a:bodyPr>
          <a:lstStyle/>
          <a:p>
            <a:pPr algn="l">
              <a:lnSpc>
                <a:spcPts val="4500"/>
              </a:lnSpc>
            </a:pPr>
            <a:r>
              <a:rPr lang="en-US" sz="5400" spc="97">
                <a:solidFill>
                  <a:srgbClr val="FFFFFF"/>
                </a:solidFill>
                <a:latin typeface="Ballpoint"/>
                <a:ea typeface="Ballpoint"/>
                <a:cs typeface="Ballpoint"/>
                <a:sym typeface="Ballpoint"/>
              </a:rPr>
              <a:t>There are many reasons why conflict can arise in the workplace:</a:t>
            </a:r>
          </a:p>
        </p:txBody>
      </p:sp>
      <p:sp>
        <p:nvSpPr>
          <p:cNvPr id="11" name="TextBox 10">
            <a:extLst>
              <a:ext uri="{FF2B5EF4-FFF2-40B4-BE49-F238E27FC236}">
                <a16:creationId xmlns:a16="http://schemas.microsoft.com/office/drawing/2014/main" id="{659E338F-B874-A740-E9CF-2BD65D1799D9}"/>
              </a:ext>
            </a:extLst>
          </p:cNvPr>
          <p:cNvSpPr txBox="1"/>
          <p:nvPr/>
        </p:nvSpPr>
        <p:spPr>
          <a:xfrm>
            <a:off x="6172200" y="4296979"/>
            <a:ext cx="12342615" cy="4708981"/>
          </a:xfrm>
          <a:prstGeom prst="rect">
            <a:avLst/>
          </a:prstGeom>
          <a:noFill/>
        </p:spPr>
        <p:txBody>
          <a:bodyPr wrap="square" numCol="2">
            <a:spAutoFit/>
          </a:bodyPr>
          <a:lstStyle/>
          <a:p>
            <a:pPr marL="571500" marR="0" lvl="0" indent="-571500" algn="l" defTabSz="914400" rtl="0" eaLnBrk="1" fontAlgn="auto" latinLnBrk="0" hangingPunct="1">
              <a:lnSpc>
                <a:spcPts val="4500"/>
              </a:lnSpc>
              <a:spcBef>
                <a:spcPts val="0"/>
              </a:spcBef>
              <a:spcAft>
                <a:spcPts val="0"/>
              </a:spcAft>
              <a:buClrTx/>
              <a:buSzTx/>
              <a:buFont typeface="Arial" panose="020B0604020202020204" pitchFamily="34" charset="0"/>
              <a:buChar char="•"/>
              <a:tabLst/>
              <a:defRPr/>
            </a:pPr>
            <a:r>
              <a:rPr kumimoji="0" lang="en-US" sz="5400" b="0" i="0" u="none" strike="noStrike" kern="1200" cap="none" spc="97" normalizeH="0" baseline="0" noProof="0">
                <a:ln>
                  <a:noFill/>
                </a:ln>
                <a:solidFill>
                  <a:srgbClr val="FFFFFF"/>
                </a:solidFill>
                <a:effectLst/>
                <a:uLnTx/>
                <a:uFillTx/>
                <a:latin typeface="Ballpoint"/>
                <a:ea typeface="Ballpoint"/>
                <a:cs typeface="Ballpoint"/>
                <a:sym typeface="Ballpoint"/>
              </a:rPr>
              <a:t>Personality clashes</a:t>
            </a:r>
          </a:p>
          <a:p>
            <a:pPr marL="571500" marR="0" lvl="0" indent="-571500" algn="l" defTabSz="914400" rtl="0" eaLnBrk="1" fontAlgn="auto" latinLnBrk="0" hangingPunct="1">
              <a:lnSpc>
                <a:spcPts val="4500"/>
              </a:lnSpc>
              <a:spcBef>
                <a:spcPts val="0"/>
              </a:spcBef>
              <a:spcAft>
                <a:spcPts val="0"/>
              </a:spcAft>
              <a:buClrTx/>
              <a:buSzTx/>
              <a:buFont typeface="Arial" panose="020B0604020202020204" pitchFamily="34" charset="0"/>
              <a:buChar char="•"/>
              <a:tabLst/>
              <a:defRPr/>
            </a:pPr>
            <a:r>
              <a:rPr kumimoji="0" lang="en-US" sz="5400" b="0" i="0" u="none" strike="noStrike" kern="1200" cap="none" spc="97" normalizeH="0" baseline="0" noProof="0">
                <a:ln>
                  <a:noFill/>
                </a:ln>
                <a:solidFill>
                  <a:srgbClr val="FFFFFF"/>
                </a:solidFill>
                <a:effectLst/>
                <a:uLnTx/>
                <a:uFillTx/>
                <a:latin typeface="Ballpoint"/>
                <a:ea typeface="Ballpoint"/>
                <a:cs typeface="Ballpoint"/>
                <a:sym typeface="Ballpoint"/>
              </a:rPr>
              <a:t>Poor communication</a:t>
            </a:r>
          </a:p>
          <a:p>
            <a:pPr marL="571500" marR="0" lvl="0" indent="-571500" algn="l" defTabSz="914400" rtl="0" eaLnBrk="1" fontAlgn="auto" latinLnBrk="0" hangingPunct="1">
              <a:lnSpc>
                <a:spcPts val="4500"/>
              </a:lnSpc>
              <a:spcBef>
                <a:spcPts val="0"/>
              </a:spcBef>
              <a:spcAft>
                <a:spcPts val="0"/>
              </a:spcAft>
              <a:buClrTx/>
              <a:buSzTx/>
              <a:buFont typeface="Arial" panose="020B0604020202020204" pitchFamily="34" charset="0"/>
              <a:buChar char="•"/>
              <a:tabLst/>
              <a:defRPr/>
            </a:pPr>
            <a:r>
              <a:rPr kumimoji="0" lang="en-US" sz="5400" b="0" i="0" u="none" strike="noStrike" kern="1200" cap="none" spc="97" normalizeH="0" baseline="0" noProof="0">
                <a:ln>
                  <a:noFill/>
                </a:ln>
                <a:solidFill>
                  <a:srgbClr val="FFFFFF"/>
                </a:solidFill>
                <a:effectLst/>
                <a:uLnTx/>
                <a:uFillTx/>
                <a:latin typeface="Ballpoint"/>
                <a:ea typeface="Ballpoint"/>
                <a:cs typeface="Ballpoint"/>
                <a:sym typeface="Ballpoint"/>
              </a:rPr>
              <a:t>Unclear job roles</a:t>
            </a:r>
          </a:p>
          <a:p>
            <a:pPr marL="571500" marR="0" lvl="0" indent="-571500" algn="l" defTabSz="914400" rtl="0" eaLnBrk="1" fontAlgn="auto" latinLnBrk="0" hangingPunct="1">
              <a:lnSpc>
                <a:spcPts val="4500"/>
              </a:lnSpc>
              <a:spcBef>
                <a:spcPts val="0"/>
              </a:spcBef>
              <a:spcAft>
                <a:spcPts val="0"/>
              </a:spcAft>
              <a:buClrTx/>
              <a:buSzTx/>
              <a:buFont typeface="Arial" panose="020B0604020202020204" pitchFamily="34" charset="0"/>
              <a:buChar char="•"/>
              <a:tabLst/>
              <a:defRPr/>
            </a:pPr>
            <a:r>
              <a:rPr kumimoji="0" lang="en-US" sz="5400" b="0" i="0" u="none" strike="noStrike" kern="1200" cap="none" spc="97" normalizeH="0" baseline="0" noProof="0">
                <a:ln>
                  <a:noFill/>
                </a:ln>
                <a:solidFill>
                  <a:srgbClr val="FFFFFF"/>
                </a:solidFill>
                <a:effectLst/>
                <a:uLnTx/>
                <a:uFillTx/>
                <a:latin typeface="Ballpoint"/>
                <a:ea typeface="Ballpoint"/>
                <a:cs typeface="Ballpoint"/>
                <a:sym typeface="Ballpoint"/>
              </a:rPr>
              <a:t>Workload imbalance</a:t>
            </a:r>
          </a:p>
          <a:p>
            <a:pPr marL="571500" marR="0" lvl="0" indent="-571500" algn="l" defTabSz="914400" rtl="0" eaLnBrk="1" fontAlgn="auto" latinLnBrk="0" hangingPunct="1">
              <a:lnSpc>
                <a:spcPts val="4500"/>
              </a:lnSpc>
              <a:spcBef>
                <a:spcPts val="0"/>
              </a:spcBef>
              <a:spcAft>
                <a:spcPts val="0"/>
              </a:spcAft>
              <a:buClrTx/>
              <a:buSzTx/>
              <a:buFont typeface="Arial" panose="020B0604020202020204" pitchFamily="34" charset="0"/>
              <a:buChar char="•"/>
              <a:tabLst/>
              <a:defRPr/>
            </a:pPr>
            <a:r>
              <a:rPr kumimoji="0" lang="en-US" sz="5400" b="0" i="0" u="none" strike="noStrike" kern="1200" cap="none" spc="97" normalizeH="0" baseline="0" noProof="0">
                <a:ln>
                  <a:noFill/>
                </a:ln>
                <a:solidFill>
                  <a:srgbClr val="FFFFFF"/>
                </a:solidFill>
                <a:effectLst/>
                <a:uLnTx/>
                <a:uFillTx/>
                <a:latin typeface="Ballpoint"/>
                <a:ea typeface="Ballpoint"/>
                <a:cs typeface="Ballpoint"/>
                <a:sym typeface="Ballpoint"/>
              </a:rPr>
              <a:t>Discrimination </a:t>
            </a:r>
          </a:p>
          <a:p>
            <a:pPr marL="571500" marR="0" lvl="0" indent="-571500" algn="l" defTabSz="914400" rtl="0" eaLnBrk="1" fontAlgn="auto" latinLnBrk="0" hangingPunct="1">
              <a:lnSpc>
                <a:spcPts val="4500"/>
              </a:lnSpc>
              <a:spcBef>
                <a:spcPts val="0"/>
              </a:spcBef>
              <a:spcAft>
                <a:spcPts val="0"/>
              </a:spcAft>
              <a:buClrTx/>
              <a:buSzTx/>
              <a:buFont typeface="Arial" panose="020B0604020202020204" pitchFamily="34" charset="0"/>
              <a:buChar char="•"/>
              <a:tabLst/>
              <a:defRPr/>
            </a:pPr>
            <a:endParaRPr kumimoji="0" lang="en-US" sz="5400" b="0" i="0" u="none" strike="noStrike" kern="1200" cap="none" spc="97" normalizeH="0" baseline="0" noProof="0">
              <a:ln>
                <a:noFill/>
              </a:ln>
              <a:solidFill>
                <a:srgbClr val="FFFFFF"/>
              </a:solidFill>
              <a:effectLst/>
              <a:uLnTx/>
              <a:uFillTx/>
              <a:latin typeface="Ballpoint"/>
              <a:ea typeface="Ballpoint"/>
              <a:cs typeface="Ballpoint"/>
              <a:sym typeface="Ballpoint"/>
            </a:endParaRPr>
          </a:p>
          <a:p>
            <a:pPr marL="571500" marR="0" lvl="0" indent="-571500" algn="l" defTabSz="914400" rtl="0" eaLnBrk="1" fontAlgn="auto" latinLnBrk="0" hangingPunct="1">
              <a:lnSpc>
                <a:spcPts val="4500"/>
              </a:lnSpc>
              <a:spcBef>
                <a:spcPts val="0"/>
              </a:spcBef>
              <a:spcAft>
                <a:spcPts val="0"/>
              </a:spcAft>
              <a:buClrTx/>
              <a:buSzTx/>
              <a:buFont typeface="Arial" panose="020B0604020202020204" pitchFamily="34" charset="0"/>
              <a:buChar char="•"/>
              <a:tabLst/>
              <a:defRPr/>
            </a:pPr>
            <a:endParaRPr lang="en-US" sz="5400" spc="97">
              <a:solidFill>
                <a:srgbClr val="FFFFFF"/>
              </a:solidFill>
              <a:latin typeface="Ballpoint"/>
              <a:ea typeface="Ballpoint"/>
              <a:cs typeface="Ballpoint"/>
              <a:sym typeface="Ballpoint"/>
            </a:endParaRPr>
          </a:p>
          <a:p>
            <a:pPr marR="0" lvl="0" algn="l" defTabSz="914400" rtl="0" eaLnBrk="1" fontAlgn="auto" latinLnBrk="0" hangingPunct="1">
              <a:lnSpc>
                <a:spcPts val="4500"/>
              </a:lnSpc>
              <a:spcBef>
                <a:spcPts val="0"/>
              </a:spcBef>
              <a:spcAft>
                <a:spcPts val="0"/>
              </a:spcAft>
              <a:buClrTx/>
              <a:buSzTx/>
              <a:tabLst/>
              <a:defRPr/>
            </a:pPr>
            <a:endParaRPr lang="en-US" sz="5400" spc="97">
              <a:solidFill>
                <a:srgbClr val="FFFFFF"/>
              </a:solidFill>
              <a:latin typeface="Ballpoint"/>
              <a:ea typeface="Ballpoint"/>
              <a:cs typeface="Ballpoint"/>
              <a:sym typeface="Ballpoint"/>
            </a:endParaRPr>
          </a:p>
          <a:p>
            <a:pPr marL="571500" marR="0" lvl="0" indent="-571500" algn="l" defTabSz="914400" rtl="0" eaLnBrk="1" fontAlgn="auto" latinLnBrk="0" hangingPunct="1">
              <a:lnSpc>
                <a:spcPts val="4500"/>
              </a:lnSpc>
              <a:spcBef>
                <a:spcPts val="0"/>
              </a:spcBef>
              <a:spcAft>
                <a:spcPts val="0"/>
              </a:spcAft>
              <a:buClrTx/>
              <a:buSzTx/>
              <a:buFont typeface="Arial" panose="020B0604020202020204" pitchFamily="34" charset="0"/>
              <a:buChar char="•"/>
              <a:tabLst/>
              <a:defRPr/>
            </a:pPr>
            <a:r>
              <a:rPr kumimoji="0" lang="en-US" sz="5400" b="0" i="0" u="none" strike="noStrike" kern="1200" cap="none" spc="97" normalizeH="0" baseline="0" noProof="0">
                <a:ln>
                  <a:noFill/>
                </a:ln>
                <a:solidFill>
                  <a:srgbClr val="FFFFFF"/>
                </a:solidFill>
                <a:effectLst/>
                <a:uLnTx/>
                <a:uFillTx/>
                <a:latin typeface="Ballpoint"/>
                <a:ea typeface="Ballpoint"/>
                <a:cs typeface="Ballpoint"/>
                <a:sym typeface="Ballpoint"/>
              </a:rPr>
              <a:t>Creative differences</a:t>
            </a:r>
          </a:p>
          <a:p>
            <a:pPr marL="571500" marR="0" lvl="0" indent="-571500" algn="l" defTabSz="914400" rtl="0" eaLnBrk="1" fontAlgn="auto" latinLnBrk="0" hangingPunct="1">
              <a:lnSpc>
                <a:spcPts val="4500"/>
              </a:lnSpc>
              <a:spcBef>
                <a:spcPts val="0"/>
              </a:spcBef>
              <a:spcAft>
                <a:spcPts val="0"/>
              </a:spcAft>
              <a:buClrTx/>
              <a:buSzTx/>
              <a:buFont typeface="Arial" panose="020B0604020202020204" pitchFamily="34" charset="0"/>
              <a:buChar char="•"/>
              <a:tabLst/>
              <a:defRPr/>
            </a:pPr>
            <a:r>
              <a:rPr kumimoji="0" lang="en-US" sz="5400" b="0" i="0" u="none" strike="noStrike" kern="1200" cap="none" spc="97" normalizeH="0" baseline="0" noProof="0">
                <a:ln>
                  <a:noFill/>
                </a:ln>
                <a:solidFill>
                  <a:srgbClr val="FFFFFF"/>
                </a:solidFill>
                <a:effectLst/>
                <a:uLnTx/>
                <a:uFillTx/>
                <a:latin typeface="Ballpoint"/>
                <a:ea typeface="Ballpoint"/>
                <a:cs typeface="Ballpoint"/>
                <a:sym typeface="Ballpoint"/>
              </a:rPr>
              <a:t>Micromanagement</a:t>
            </a:r>
          </a:p>
          <a:p>
            <a:pPr marL="571500" marR="0" lvl="0" indent="-571500" algn="l" defTabSz="914400" rtl="0" eaLnBrk="1" fontAlgn="auto" latinLnBrk="0" hangingPunct="1">
              <a:lnSpc>
                <a:spcPts val="4500"/>
              </a:lnSpc>
              <a:spcBef>
                <a:spcPts val="0"/>
              </a:spcBef>
              <a:spcAft>
                <a:spcPts val="0"/>
              </a:spcAft>
              <a:buClrTx/>
              <a:buSzTx/>
              <a:buFont typeface="Arial" panose="020B0604020202020204" pitchFamily="34" charset="0"/>
              <a:buChar char="•"/>
              <a:tabLst/>
              <a:defRPr/>
            </a:pPr>
            <a:r>
              <a:rPr kumimoji="0" lang="en-US" sz="5400" b="0" i="0" u="none" strike="noStrike" kern="1200" cap="none" spc="97" normalizeH="0" baseline="0" noProof="0">
                <a:ln>
                  <a:noFill/>
                </a:ln>
                <a:solidFill>
                  <a:srgbClr val="FFFFFF"/>
                </a:solidFill>
                <a:effectLst/>
                <a:uLnTx/>
                <a:uFillTx/>
                <a:latin typeface="Ballpoint"/>
                <a:ea typeface="Ballpoint"/>
                <a:cs typeface="Ballpoint"/>
                <a:sym typeface="Ballpoint"/>
              </a:rPr>
              <a:t>Conflicts of interest</a:t>
            </a:r>
          </a:p>
          <a:p>
            <a:pPr marL="571500" marR="0" lvl="0" indent="-571500" algn="l" defTabSz="914400" rtl="0" eaLnBrk="1" fontAlgn="auto" latinLnBrk="0" hangingPunct="1">
              <a:lnSpc>
                <a:spcPts val="4500"/>
              </a:lnSpc>
              <a:spcBef>
                <a:spcPts val="0"/>
              </a:spcBef>
              <a:spcAft>
                <a:spcPts val="0"/>
              </a:spcAft>
              <a:buClrTx/>
              <a:buSzTx/>
              <a:buFont typeface="Arial" panose="020B0604020202020204" pitchFamily="34" charset="0"/>
              <a:buChar char="•"/>
              <a:tabLst/>
              <a:defRPr/>
            </a:pPr>
            <a:r>
              <a:rPr kumimoji="0" lang="en-US" sz="5400" b="0" i="0" u="none" strike="noStrike" kern="1200" cap="none" spc="97" normalizeH="0" baseline="0" noProof="0">
                <a:ln>
                  <a:noFill/>
                </a:ln>
                <a:solidFill>
                  <a:srgbClr val="FFFFFF"/>
                </a:solidFill>
                <a:effectLst/>
                <a:uLnTx/>
                <a:uFillTx/>
                <a:latin typeface="Ballpoint"/>
                <a:ea typeface="Ballpoint"/>
                <a:cs typeface="Ballpoint"/>
                <a:sym typeface="Ballpoint"/>
              </a:rPr>
              <a:t>Past unresolved issues</a:t>
            </a:r>
          </a:p>
        </p:txBody>
      </p:sp>
      <p:sp>
        <p:nvSpPr>
          <p:cNvPr id="12" name="TextBox 9">
            <a:extLst>
              <a:ext uri="{FF2B5EF4-FFF2-40B4-BE49-F238E27FC236}">
                <a16:creationId xmlns:a16="http://schemas.microsoft.com/office/drawing/2014/main" id="{A2CE853A-69C0-41A2-1DD8-4C72E02400B9}"/>
              </a:ext>
            </a:extLst>
          </p:cNvPr>
          <p:cNvSpPr txBox="1"/>
          <p:nvPr/>
        </p:nvSpPr>
        <p:spPr>
          <a:xfrm>
            <a:off x="6269672" y="7993570"/>
            <a:ext cx="11702155" cy="1731243"/>
          </a:xfrm>
          <a:prstGeom prst="rect">
            <a:avLst/>
          </a:prstGeom>
        </p:spPr>
        <p:txBody>
          <a:bodyPr wrap="square" lIns="0" tIns="0" rIns="0" bIns="0" numCol="1" rtlCol="0" anchor="t">
            <a:spAutoFit/>
          </a:bodyPr>
          <a:lstStyle/>
          <a:p>
            <a:pPr algn="l">
              <a:lnSpc>
                <a:spcPts val="4500"/>
              </a:lnSpc>
            </a:pPr>
            <a:r>
              <a:rPr lang="en-US" sz="5400" spc="97">
                <a:solidFill>
                  <a:srgbClr val="FFFFFF"/>
                </a:solidFill>
                <a:latin typeface="Ballpoint"/>
                <a:ea typeface="Ballpoint"/>
                <a:cs typeface="Ballpoint"/>
                <a:sym typeface="Ballpoint"/>
              </a:rPr>
              <a:t>Conflict can significantly impact the workplace environment and employee well-being.</a:t>
            </a:r>
          </a:p>
          <a:p>
            <a:pPr algn="l">
              <a:lnSpc>
                <a:spcPts val="4500"/>
              </a:lnSpc>
            </a:pPr>
            <a:endParaRPr lang="en-US" sz="5400" spc="97">
              <a:solidFill>
                <a:srgbClr val="FFFFFF"/>
              </a:solidFill>
              <a:latin typeface="Ballpoint"/>
              <a:ea typeface="Ballpoint"/>
              <a:cs typeface="Ballpoint"/>
              <a:sym typeface="Ballpoin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r>
              <a:rPr lang="en-US"/>
              <a:t>a</a:t>
            </a:r>
          </a:p>
        </p:txBody>
      </p:sp>
      <p:sp>
        <p:nvSpPr>
          <p:cNvPr id="3" name="Freeform 3"/>
          <p:cNvSpPr/>
          <p:nvPr/>
        </p:nvSpPr>
        <p:spPr>
          <a:xfrm rot="1168370">
            <a:off x="9643108" y="971039"/>
            <a:ext cx="8034210" cy="4318388"/>
          </a:xfrm>
          <a:custGeom>
            <a:avLst/>
            <a:gdLst/>
            <a:ahLst/>
            <a:cxnLst/>
            <a:rect l="l" t="t" r="r" b="b"/>
            <a:pathLst>
              <a:path w="8034210" h="4318388">
                <a:moveTo>
                  <a:pt x="0" y="0"/>
                </a:moveTo>
                <a:lnTo>
                  <a:pt x="8034210" y="0"/>
                </a:lnTo>
                <a:lnTo>
                  <a:pt x="8034210" y="4318388"/>
                </a:lnTo>
                <a:lnTo>
                  <a:pt x="0" y="43183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rot="1078950">
            <a:off x="10521740" y="2261545"/>
            <a:ext cx="6712199" cy="1304925"/>
          </a:xfrm>
          <a:prstGeom prst="rect">
            <a:avLst/>
          </a:prstGeom>
        </p:spPr>
        <p:txBody>
          <a:bodyPr lIns="0" tIns="0" rIns="0" bIns="0" rtlCol="0" anchor="t">
            <a:spAutoFit/>
          </a:bodyPr>
          <a:lstStyle/>
          <a:p>
            <a:pPr algn="ctr">
              <a:lnSpc>
                <a:spcPts val="8100"/>
              </a:lnSpc>
            </a:pPr>
            <a:r>
              <a:rPr lang="en-US" sz="9000" spc="450">
                <a:solidFill>
                  <a:srgbClr val="FFFFFF"/>
                </a:solidFill>
                <a:latin typeface="Ballpoint"/>
                <a:ea typeface="Ballpoint"/>
                <a:cs typeface="Ballpoint"/>
                <a:sym typeface="Ballpoint"/>
              </a:rPr>
              <a:t>PROFESSIONALISM</a:t>
            </a:r>
          </a:p>
        </p:txBody>
      </p:sp>
      <p:sp>
        <p:nvSpPr>
          <p:cNvPr id="5" name="Freeform 5"/>
          <p:cNvSpPr/>
          <p:nvPr/>
        </p:nvSpPr>
        <p:spPr>
          <a:xfrm>
            <a:off x="5282431" y="9118276"/>
            <a:ext cx="1946000" cy="1931405"/>
          </a:xfrm>
          <a:custGeom>
            <a:avLst/>
            <a:gdLst/>
            <a:ahLst/>
            <a:cxnLst/>
            <a:rect l="l" t="t" r="r" b="b"/>
            <a:pathLst>
              <a:path w="1946000" h="1931405">
                <a:moveTo>
                  <a:pt x="0" y="0"/>
                </a:moveTo>
                <a:lnTo>
                  <a:pt x="1946000" y="0"/>
                </a:lnTo>
                <a:lnTo>
                  <a:pt x="1946000" y="1931405"/>
                </a:lnTo>
                <a:lnTo>
                  <a:pt x="0" y="193140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rot="16357274">
            <a:off x="-187053" y="-788121"/>
            <a:ext cx="2507706" cy="2678458"/>
          </a:xfrm>
          <a:custGeom>
            <a:avLst/>
            <a:gdLst/>
            <a:ahLst/>
            <a:cxnLst/>
            <a:rect l="l" t="t" r="r" b="b"/>
            <a:pathLst>
              <a:path w="2507706" h="2678458">
                <a:moveTo>
                  <a:pt x="0" y="0"/>
                </a:moveTo>
                <a:lnTo>
                  <a:pt x="2507706" y="0"/>
                </a:lnTo>
                <a:lnTo>
                  <a:pt x="2507706" y="2678458"/>
                </a:lnTo>
                <a:lnTo>
                  <a:pt x="0" y="267845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rot="-9842909">
            <a:off x="15058201" y="5715290"/>
            <a:ext cx="2442502" cy="2518044"/>
          </a:xfrm>
          <a:custGeom>
            <a:avLst/>
            <a:gdLst/>
            <a:ahLst/>
            <a:cxnLst/>
            <a:rect l="l" t="t" r="r" b="b"/>
            <a:pathLst>
              <a:path w="2442502" h="2518044">
                <a:moveTo>
                  <a:pt x="0" y="0"/>
                </a:moveTo>
                <a:lnTo>
                  <a:pt x="2442503" y="0"/>
                </a:lnTo>
                <a:lnTo>
                  <a:pt x="2442503" y="2518044"/>
                </a:lnTo>
                <a:lnTo>
                  <a:pt x="0" y="251804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a:off x="14487015" y="8520483"/>
            <a:ext cx="3252806" cy="2057400"/>
          </a:xfrm>
          <a:custGeom>
            <a:avLst/>
            <a:gdLst/>
            <a:ahLst/>
            <a:cxnLst/>
            <a:rect l="l" t="t" r="r" b="b"/>
            <a:pathLst>
              <a:path w="3252806" h="2057400">
                <a:moveTo>
                  <a:pt x="0" y="0"/>
                </a:moveTo>
                <a:lnTo>
                  <a:pt x="3252807" y="0"/>
                </a:lnTo>
                <a:lnTo>
                  <a:pt x="3252807" y="2057400"/>
                </a:lnTo>
                <a:lnTo>
                  <a:pt x="0" y="20574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TextBox 9">
            <a:extLst>
              <a:ext uri="{FF2B5EF4-FFF2-40B4-BE49-F238E27FC236}">
                <a16:creationId xmlns:a16="http://schemas.microsoft.com/office/drawing/2014/main" id="{D29F7F05-ECE8-A617-80AB-CA67A39F2597}"/>
              </a:ext>
            </a:extLst>
          </p:cNvPr>
          <p:cNvSpPr txBox="1"/>
          <p:nvPr/>
        </p:nvSpPr>
        <p:spPr>
          <a:xfrm>
            <a:off x="1066800" y="1638300"/>
            <a:ext cx="8521552" cy="2885405"/>
          </a:xfrm>
          <a:prstGeom prst="rect">
            <a:avLst/>
          </a:prstGeom>
        </p:spPr>
        <p:txBody>
          <a:bodyPr wrap="square" lIns="0" tIns="0" rIns="0" bIns="0" rtlCol="0" anchor="t">
            <a:spAutoFit/>
          </a:bodyPr>
          <a:lstStyle/>
          <a:p>
            <a:pPr algn="l">
              <a:lnSpc>
                <a:spcPts val="4500"/>
              </a:lnSpc>
            </a:pPr>
            <a:r>
              <a:rPr lang="en-US" sz="5400" spc="97">
                <a:solidFill>
                  <a:srgbClr val="FFFFFF"/>
                </a:solidFill>
                <a:latin typeface="Ballpoint"/>
                <a:ea typeface="Ballpoint"/>
                <a:cs typeface="Ballpoint"/>
                <a:sym typeface="Ballpoint"/>
              </a:rPr>
              <a:t>Effective communication is a core component of professionalism, enabling clear, respectful, and constructive interaction with colleagues and superiors. </a:t>
            </a:r>
          </a:p>
        </p:txBody>
      </p:sp>
      <p:sp>
        <p:nvSpPr>
          <p:cNvPr id="10" name="TextBox 9">
            <a:extLst>
              <a:ext uri="{FF2B5EF4-FFF2-40B4-BE49-F238E27FC236}">
                <a16:creationId xmlns:a16="http://schemas.microsoft.com/office/drawing/2014/main" id="{C9DB6F34-AB9E-2017-4FA2-44CD68E6E685}"/>
              </a:ext>
            </a:extLst>
          </p:cNvPr>
          <p:cNvSpPr txBox="1"/>
          <p:nvPr/>
        </p:nvSpPr>
        <p:spPr>
          <a:xfrm>
            <a:off x="1066800" y="4838700"/>
            <a:ext cx="12361363" cy="5770811"/>
          </a:xfrm>
          <a:prstGeom prst="rect">
            <a:avLst/>
          </a:prstGeom>
        </p:spPr>
        <p:txBody>
          <a:bodyPr wrap="square" lIns="0" tIns="0" rIns="0" bIns="0" rtlCol="0" anchor="t">
            <a:spAutoFit/>
          </a:bodyPr>
          <a:lstStyle/>
          <a:p>
            <a:pPr algn="l">
              <a:lnSpc>
                <a:spcPts val="4500"/>
              </a:lnSpc>
            </a:pPr>
            <a:r>
              <a:rPr lang="en-US" sz="5400" spc="97">
                <a:solidFill>
                  <a:srgbClr val="FFFFFF"/>
                </a:solidFill>
                <a:latin typeface="Ballpoint"/>
                <a:ea typeface="Ballpoint"/>
                <a:cs typeface="Ballpoint"/>
                <a:sym typeface="Ballpoint"/>
              </a:rPr>
              <a:t>Being professional in the workplace is being reliable, setting high standards, and showing care about every aspect of the job.</a:t>
            </a:r>
          </a:p>
          <a:p>
            <a:pPr algn="l">
              <a:lnSpc>
                <a:spcPts val="4500"/>
              </a:lnSpc>
            </a:pPr>
            <a:endParaRPr lang="en-US" sz="5400" spc="97">
              <a:solidFill>
                <a:srgbClr val="FFFFFF"/>
              </a:solidFill>
              <a:latin typeface="Ballpoint"/>
              <a:ea typeface="Ballpoint"/>
              <a:cs typeface="Ballpoint"/>
              <a:sym typeface="Ballpoint"/>
            </a:endParaRPr>
          </a:p>
          <a:p>
            <a:pPr algn="l">
              <a:lnSpc>
                <a:spcPts val="4500"/>
              </a:lnSpc>
            </a:pPr>
            <a:r>
              <a:rPr lang="en-US" sz="5400" spc="97">
                <a:solidFill>
                  <a:srgbClr val="FFFFFF"/>
                </a:solidFill>
                <a:latin typeface="Ballpoint"/>
                <a:ea typeface="Ballpoint"/>
                <a:cs typeface="Ballpoint"/>
                <a:sym typeface="Ballpoint"/>
              </a:rPr>
              <a:t>Find your “WHY” by reflecting on your values and passions, consider the role you play in the organization, and look for opportunities to contribute to something meaningful.</a:t>
            </a:r>
          </a:p>
          <a:p>
            <a:pPr algn="l">
              <a:lnSpc>
                <a:spcPts val="4500"/>
              </a:lnSpc>
            </a:pPr>
            <a:endParaRPr lang="en-US" sz="5400" spc="97">
              <a:solidFill>
                <a:srgbClr val="FFFFFF"/>
              </a:solidFill>
              <a:latin typeface="Ballpoint"/>
              <a:ea typeface="Ballpoint"/>
              <a:cs typeface="Ballpoint"/>
              <a:sym typeface="Ballpoint"/>
            </a:endParaRPr>
          </a:p>
          <a:p>
            <a:pPr algn="l">
              <a:lnSpc>
                <a:spcPts val="4500"/>
              </a:lnSpc>
            </a:pPr>
            <a:endParaRPr lang="en-US" sz="5400" spc="97">
              <a:solidFill>
                <a:srgbClr val="FFFFFF"/>
              </a:solidFill>
              <a:latin typeface="Ballpoint"/>
              <a:ea typeface="Ballpoint"/>
              <a:cs typeface="Ballpoint"/>
              <a:sym typeface="Ballpoin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2126461" y="1270126"/>
            <a:ext cx="7210383" cy="8059853"/>
          </a:xfrm>
          <a:custGeom>
            <a:avLst/>
            <a:gdLst/>
            <a:ahLst/>
            <a:cxnLst/>
            <a:rect l="l" t="t" r="r" b="b"/>
            <a:pathLst>
              <a:path w="7210383" h="8059853">
                <a:moveTo>
                  <a:pt x="0" y="0"/>
                </a:moveTo>
                <a:lnTo>
                  <a:pt x="7210384" y="0"/>
                </a:lnTo>
                <a:lnTo>
                  <a:pt x="7210384" y="8059853"/>
                </a:lnTo>
                <a:lnTo>
                  <a:pt x="0" y="8059853"/>
                </a:lnTo>
                <a:lnTo>
                  <a:pt x="0" y="0"/>
                </a:lnTo>
                <a:close/>
              </a:path>
            </a:pathLst>
          </a:custGeom>
          <a:blipFill>
            <a:blip r:embed="rId3"/>
            <a:stretch>
              <a:fillRect l="-112511"/>
            </a:stretch>
          </a:blipFill>
        </p:spPr>
        <p:txBody>
          <a:bodyPr/>
          <a:lstStyle/>
          <a:p>
            <a:endParaRPr lang="en-US"/>
          </a:p>
        </p:txBody>
      </p:sp>
      <p:sp>
        <p:nvSpPr>
          <p:cNvPr id="4" name="Freeform 4"/>
          <p:cNvSpPr/>
          <p:nvPr/>
        </p:nvSpPr>
        <p:spPr>
          <a:xfrm>
            <a:off x="9760520" y="1270126"/>
            <a:ext cx="7210383" cy="8059853"/>
          </a:xfrm>
          <a:custGeom>
            <a:avLst/>
            <a:gdLst/>
            <a:ahLst/>
            <a:cxnLst/>
            <a:rect l="l" t="t" r="r" b="b"/>
            <a:pathLst>
              <a:path w="7210383" h="8059853">
                <a:moveTo>
                  <a:pt x="0" y="0"/>
                </a:moveTo>
                <a:lnTo>
                  <a:pt x="7210383" y="0"/>
                </a:lnTo>
                <a:lnTo>
                  <a:pt x="7210383" y="8059853"/>
                </a:lnTo>
                <a:lnTo>
                  <a:pt x="0" y="8059853"/>
                </a:lnTo>
                <a:lnTo>
                  <a:pt x="0" y="0"/>
                </a:lnTo>
                <a:close/>
              </a:path>
            </a:pathLst>
          </a:custGeom>
          <a:blipFill>
            <a:blip r:embed="rId3"/>
            <a:stretch>
              <a:fillRect l="-112511"/>
            </a:stretch>
          </a:blipFill>
        </p:spPr>
        <p:txBody>
          <a:bodyPr/>
          <a:lstStyle/>
          <a:p>
            <a:endParaRPr lang="en-US"/>
          </a:p>
        </p:txBody>
      </p:sp>
      <p:sp>
        <p:nvSpPr>
          <p:cNvPr id="5" name="Freeform 5"/>
          <p:cNvSpPr/>
          <p:nvPr/>
        </p:nvSpPr>
        <p:spPr>
          <a:xfrm rot="2416654">
            <a:off x="12793381" y="1540053"/>
            <a:ext cx="1253916" cy="1142203"/>
          </a:xfrm>
          <a:custGeom>
            <a:avLst/>
            <a:gdLst/>
            <a:ahLst/>
            <a:cxnLst/>
            <a:rect l="l" t="t" r="r" b="b"/>
            <a:pathLst>
              <a:path w="1253916" h="1142203">
                <a:moveTo>
                  <a:pt x="0" y="0"/>
                </a:moveTo>
                <a:lnTo>
                  <a:pt x="1253916" y="0"/>
                </a:lnTo>
                <a:lnTo>
                  <a:pt x="1253916" y="1142203"/>
                </a:lnTo>
                <a:lnTo>
                  <a:pt x="0" y="11422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rot="166846">
            <a:off x="3270883" y="2582342"/>
            <a:ext cx="4688839" cy="1466328"/>
          </a:xfrm>
          <a:custGeom>
            <a:avLst/>
            <a:gdLst/>
            <a:ahLst/>
            <a:cxnLst/>
            <a:rect l="l" t="t" r="r" b="b"/>
            <a:pathLst>
              <a:path w="4688839" h="1466328">
                <a:moveTo>
                  <a:pt x="0" y="0"/>
                </a:moveTo>
                <a:lnTo>
                  <a:pt x="4688839" y="0"/>
                </a:lnTo>
                <a:lnTo>
                  <a:pt x="4688839" y="1466328"/>
                </a:lnTo>
                <a:lnTo>
                  <a:pt x="0" y="14663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TextBox 7"/>
          <p:cNvSpPr txBox="1"/>
          <p:nvPr/>
        </p:nvSpPr>
        <p:spPr>
          <a:xfrm>
            <a:off x="3473529" y="2936765"/>
            <a:ext cx="4283546" cy="883920"/>
          </a:xfrm>
          <a:prstGeom prst="rect">
            <a:avLst/>
          </a:prstGeom>
        </p:spPr>
        <p:txBody>
          <a:bodyPr lIns="0" tIns="0" rIns="0" bIns="0" rtlCol="0" anchor="t">
            <a:spAutoFit/>
          </a:bodyPr>
          <a:lstStyle/>
          <a:p>
            <a:pPr marL="0" lvl="0" indent="0" algn="ctr">
              <a:lnSpc>
                <a:spcPts val="6839"/>
              </a:lnSpc>
            </a:pPr>
            <a:r>
              <a:rPr lang="en-US" sz="6000">
                <a:solidFill>
                  <a:srgbClr val="000000"/>
                </a:solidFill>
                <a:latin typeface="One Little Font"/>
                <a:ea typeface="One Little Font"/>
                <a:cs typeface="One Little Font"/>
                <a:sym typeface="One Little Font"/>
              </a:rPr>
              <a:t>MISSION</a:t>
            </a:r>
          </a:p>
        </p:txBody>
      </p:sp>
      <p:sp>
        <p:nvSpPr>
          <p:cNvPr id="8" name="Freeform 8"/>
          <p:cNvSpPr/>
          <p:nvPr/>
        </p:nvSpPr>
        <p:spPr>
          <a:xfrm rot="2496936">
            <a:off x="4973111" y="1503368"/>
            <a:ext cx="1284382" cy="1169955"/>
          </a:xfrm>
          <a:custGeom>
            <a:avLst/>
            <a:gdLst/>
            <a:ahLst/>
            <a:cxnLst/>
            <a:rect l="l" t="t" r="r" b="b"/>
            <a:pathLst>
              <a:path w="1284382" h="1169955">
                <a:moveTo>
                  <a:pt x="0" y="0"/>
                </a:moveTo>
                <a:lnTo>
                  <a:pt x="1284382" y="0"/>
                </a:lnTo>
                <a:lnTo>
                  <a:pt x="1284382" y="1169955"/>
                </a:lnTo>
                <a:lnTo>
                  <a:pt x="0" y="11699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rot="166846">
            <a:off x="11021292" y="2631274"/>
            <a:ext cx="4688839" cy="1466328"/>
          </a:xfrm>
          <a:custGeom>
            <a:avLst/>
            <a:gdLst/>
            <a:ahLst/>
            <a:cxnLst/>
            <a:rect l="l" t="t" r="r" b="b"/>
            <a:pathLst>
              <a:path w="4688839" h="1466328">
                <a:moveTo>
                  <a:pt x="0" y="0"/>
                </a:moveTo>
                <a:lnTo>
                  <a:pt x="4688839" y="0"/>
                </a:lnTo>
                <a:lnTo>
                  <a:pt x="4688839" y="1466328"/>
                </a:lnTo>
                <a:lnTo>
                  <a:pt x="0" y="14663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TextBox 10"/>
          <p:cNvSpPr txBox="1"/>
          <p:nvPr/>
        </p:nvSpPr>
        <p:spPr>
          <a:xfrm>
            <a:off x="10988483" y="2980758"/>
            <a:ext cx="4795381" cy="883920"/>
          </a:xfrm>
          <a:prstGeom prst="rect">
            <a:avLst/>
          </a:prstGeom>
        </p:spPr>
        <p:txBody>
          <a:bodyPr lIns="0" tIns="0" rIns="0" bIns="0" rtlCol="0" anchor="t">
            <a:spAutoFit/>
          </a:bodyPr>
          <a:lstStyle/>
          <a:p>
            <a:pPr marL="0" lvl="0" indent="0" algn="ctr">
              <a:lnSpc>
                <a:spcPts val="6839"/>
              </a:lnSpc>
            </a:pPr>
            <a:r>
              <a:rPr lang="en-US" sz="6000">
                <a:solidFill>
                  <a:srgbClr val="000000"/>
                </a:solidFill>
                <a:latin typeface="One Little Font"/>
                <a:ea typeface="One Little Font"/>
                <a:cs typeface="One Little Font"/>
                <a:sym typeface="One Little Font"/>
              </a:rPr>
              <a:t>VISION</a:t>
            </a:r>
          </a:p>
        </p:txBody>
      </p:sp>
      <p:sp>
        <p:nvSpPr>
          <p:cNvPr id="11" name="TextBox 11"/>
          <p:cNvSpPr txBox="1"/>
          <p:nvPr/>
        </p:nvSpPr>
        <p:spPr>
          <a:xfrm>
            <a:off x="10377794" y="4417004"/>
            <a:ext cx="5954269" cy="3687548"/>
          </a:xfrm>
          <a:prstGeom prst="rect">
            <a:avLst/>
          </a:prstGeom>
        </p:spPr>
        <p:txBody>
          <a:bodyPr lIns="0" tIns="0" rIns="0" bIns="0" rtlCol="0" anchor="t">
            <a:spAutoFit/>
          </a:bodyPr>
          <a:lstStyle/>
          <a:p>
            <a:pPr algn="l">
              <a:lnSpc>
                <a:spcPts val="4059"/>
              </a:lnSpc>
            </a:pPr>
            <a:r>
              <a:rPr lang="en-US" sz="3600">
                <a:solidFill>
                  <a:srgbClr val="000000"/>
                </a:solidFill>
                <a:latin typeface="One Little Font" panose="020B0604020202020204" charset="0"/>
                <a:ea typeface="Blacker Sans Pro"/>
                <a:cs typeface="Blacker Sans Pro"/>
                <a:sym typeface="Blacker Sans Pro"/>
              </a:rPr>
              <a:t>Café LA accomplishes this through various meal programs, multiple student-approved menu choices that provide healthy nutrients and energy to support the academic and physical growth of children.</a:t>
            </a:r>
          </a:p>
        </p:txBody>
      </p:sp>
      <p:sp>
        <p:nvSpPr>
          <p:cNvPr id="12" name="TextBox 12"/>
          <p:cNvSpPr txBox="1"/>
          <p:nvPr/>
        </p:nvSpPr>
        <p:spPr>
          <a:xfrm>
            <a:off x="2381039" y="4685238"/>
            <a:ext cx="6468526" cy="3000821"/>
          </a:xfrm>
          <a:prstGeom prst="rect">
            <a:avLst/>
          </a:prstGeom>
        </p:spPr>
        <p:txBody>
          <a:bodyPr lIns="0" tIns="0" rIns="0" bIns="0" rtlCol="0" anchor="t">
            <a:spAutoFit/>
          </a:bodyPr>
          <a:lstStyle/>
          <a:p>
            <a:pPr algn="ctr">
              <a:lnSpc>
                <a:spcPts val="7839"/>
              </a:lnSpc>
            </a:pPr>
            <a:r>
              <a:rPr lang="en-US" sz="6000">
                <a:solidFill>
                  <a:srgbClr val="000000"/>
                </a:solidFill>
                <a:latin typeface="One Little Font" panose="020B0604020202020204" charset="0"/>
                <a:ea typeface="Blacker Sans Pro"/>
                <a:cs typeface="Blacker Sans Pro"/>
                <a:sym typeface="Blacker Sans Pro"/>
              </a:rPr>
              <a:t>“Nourishing Students to Achieve Excellence”</a:t>
            </a:r>
          </a:p>
        </p:txBody>
      </p:sp>
      <p:sp>
        <p:nvSpPr>
          <p:cNvPr id="13" name="Freeform 13"/>
          <p:cNvSpPr/>
          <p:nvPr/>
        </p:nvSpPr>
        <p:spPr>
          <a:xfrm rot="490283">
            <a:off x="423558" y="7353121"/>
            <a:ext cx="3405807" cy="2192488"/>
          </a:xfrm>
          <a:custGeom>
            <a:avLst/>
            <a:gdLst/>
            <a:ahLst/>
            <a:cxnLst/>
            <a:rect l="l" t="t" r="r" b="b"/>
            <a:pathLst>
              <a:path w="3405807" h="2192488">
                <a:moveTo>
                  <a:pt x="0" y="0"/>
                </a:moveTo>
                <a:lnTo>
                  <a:pt x="3405807" y="0"/>
                </a:lnTo>
                <a:lnTo>
                  <a:pt x="3405807" y="2192488"/>
                </a:lnTo>
                <a:lnTo>
                  <a:pt x="0" y="21924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p:cNvSpPr/>
          <p:nvPr/>
        </p:nvSpPr>
        <p:spPr>
          <a:xfrm rot="490283">
            <a:off x="14638807" y="542513"/>
            <a:ext cx="3386511" cy="2180066"/>
          </a:xfrm>
          <a:custGeom>
            <a:avLst/>
            <a:gdLst/>
            <a:ahLst/>
            <a:cxnLst/>
            <a:rect l="l" t="t" r="r" b="b"/>
            <a:pathLst>
              <a:path w="3386511" h="2180066">
                <a:moveTo>
                  <a:pt x="0" y="0"/>
                </a:moveTo>
                <a:lnTo>
                  <a:pt x="3386511" y="0"/>
                </a:lnTo>
                <a:lnTo>
                  <a:pt x="3386511" y="2180067"/>
                </a:lnTo>
                <a:lnTo>
                  <a:pt x="0" y="218006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5" name="Freeform 15"/>
          <p:cNvSpPr/>
          <p:nvPr/>
        </p:nvSpPr>
        <p:spPr>
          <a:xfrm rot="3753229">
            <a:off x="790556" y="-901904"/>
            <a:ext cx="3182474" cy="4397891"/>
          </a:xfrm>
          <a:custGeom>
            <a:avLst/>
            <a:gdLst/>
            <a:ahLst/>
            <a:cxnLst/>
            <a:rect l="l" t="t" r="r" b="b"/>
            <a:pathLst>
              <a:path w="3182474" h="4397891">
                <a:moveTo>
                  <a:pt x="0" y="0"/>
                </a:moveTo>
                <a:lnTo>
                  <a:pt x="3182474" y="0"/>
                </a:lnTo>
                <a:lnTo>
                  <a:pt x="3182474" y="4397891"/>
                </a:lnTo>
                <a:lnTo>
                  <a:pt x="0" y="439789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6" name="Freeform 16"/>
          <p:cNvSpPr/>
          <p:nvPr/>
        </p:nvSpPr>
        <p:spPr>
          <a:xfrm rot="-6620946">
            <a:off x="15060246" y="7101591"/>
            <a:ext cx="3182474" cy="4397891"/>
          </a:xfrm>
          <a:custGeom>
            <a:avLst/>
            <a:gdLst/>
            <a:ahLst/>
            <a:cxnLst/>
            <a:rect l="l" t="t" r="r" b="b"/>
            <a:pathLst>
              <a:path w="3182474" h="4397891">
                <a:moveTo>
                  <a:pt x="0" y="0"/>
                </a:moveTo>
                <a:lnTo>
                  <a:pt x="3182474" y="0"/>
                </a:lnTo>
                <a:lnTo>
                  <a:pt x="3182474" y="4397891"/>
                </a:lnTo>
                <a:lnTo>
                  <a:pt x="0" y="439789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EE02F034B8BF54BAE9AA0D60582A4B6" ma:contentTypeVersion="16" ma:contentTypeDescription="Create a new document." ma:contentTypeScope="" ma:versionID="43b9c81d7a5e3078268c4b9cce89b625">
  <xsd:schema xmlns:xsd="http://www.w3.org/2001/XMLSchema" xmlns:xs="http://www.w3.org/2001/XMLSchema" xmlns:p="http://schemas.microsoft.com/office/2006/metadata/properties" xmlns:ns2="8bf10d84-95c4-446b-a6dc-317de1800774" xmlns:ns3="b523212d-ee6b-416a-b870-f85da76adb72" xmlns:ns4="a038a585-4f1b-4b82-9716-f9d38f63b763" targetNamespace="http://schemas.microsoft.com/office/2006/metadata/properties" ma:root="true" ma:fieldsID="f4eab557a529fdce1d91f0c92e75c8f8" ns2:_="" ns3:_="" ns4:_="">
    <xsd:import namespace="8bf10d84-95c4-446b-a6dc-317de1800774"/>
    <xsd:import namespace="b523212d-ee6b-416a-b870-f85da76adb72"/>
    <xsd:import namespace="a038a585-4f1b-4b82-9716-f9d38f63b76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4:SharedWithUsers" minOccurs="0"/>
                <xsd:element ref="ns4:SharedWithDetail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f10d84-95c4-446b-a6dc-317de18007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22e4ffc-addb-439b-972d-eea4499adee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23212d-ee6b-416a-b870-f85da76adb7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ec9a4619-c281-4fc8-b204-49f0b9119d60}" ma:internalName="TaxCatchAll" ma:showField="CatchAllData" ma:web="b523212d-ee6b-416a-b870-f85da76adb7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038a585-4f1b-4b82-9716-f9d38f63b76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523212d-ee6b-416a-b870-f85da76adb72" xsi:nil="true"/>
    <lcf76f155ced4ddcb4097134ff3c332f xmlns="8bf10d84-95c4-446b-a6dc-317de180077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3F85AB7-4E4E-443D-9697-32CCF38AEFE7}">
  <ds:schemaRefs>
    <ds:schemaRef ds:uri="8bf10d84-95c4-446b-a6dc-317de1800774"/>
    <ds:schemaRef ds:uri="a038a585-4f1b-4b82-9716-f9d38f63b763"/>
    <ds:schemaRef ds:uri="b523212d-ee6b-416a-b870-f85da76adb7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AD27142-FAF2-405A-ABB6-EA3B9D3D9E7B}">
  <ds:schemaRefs>
    <ds:schemaRef ds:uri="http://schemas.microsoft.com/sharepoint/v3/contenttype/forms"/>
  </ds:schemaRefs>
</ds:datastoreItem>
</file>

<file path=customXml/itemProps3.xml><?xml version="1.0" encoding="utf-8"?>
<ds:datastoreItem xmlns:ds="http://schemas.openxmlformats.org/officeDocument/2006/customXml" ds:itemID="{585E9955-1C98-4668-91BA-99D0EF50164F}">
  <ds:schemaRefs>
    <ds:schemaRef ds:uri="http://schemas.microsoft.com/office/infopath/2007/PartnerControls"/>
    <ds:schemaRef ds:uri="8bf10d84-95c4-446b-a6dc-317de1800774"/>
    <ds:schemaRef ds:uri="http://schemas.microsoft.com/office/2006/documentManagement/types"/>
    <ds:schemaRef ds:uri="http://www.w3.org/XML/1998/namespace"/>
    <ds:schemaRef ds:uri="a038a585-4f1b-4b82-9716-f9d38f63b763"/>
    <ds:schemaRef ds:uri="http://schemas.openxmlformats.org/package/2006/metadata/core-properties"/>
    <ds:schemaRef ds:uri="b523212d-ee6b-416a-b870-f85da76adb72"/>
    <ds:schemaRef ds:uri="http://schemas.microsoft.com/office/2006/metadata/properties"/>
    <ds:schemaRef ds:uri="http://purl.org/dc/dcmitype/"/>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1</TotalTime>
  <Words>1492</Words>
  <Application>Microsoft Office PowerPoint</Application>
  <PresentationFormat>Custom</PresentationFormat>
  <Paragraphs>208</Paragraphs>
  <Slides>42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One Little Font Bold</vt:lpstr>
      <vt:lpstr>Calibri</vt:lpstr>
      <vt:lpstr>Arial</vt:lpstr>
      <vt:lpstr>Aptos</vt:lpstr>
      <vt:lpstr>Ballpoint</vt:lpstr>
      <vt:lpstr>Childos Arabic</vt:lpstr>
      <vt:lpstr>One Little Font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NICE: A 2 hr. Workshop</dc:title>
  <dc:creator>Gordian, Selina</dc:creator>
  <cp:lastModifiedBy>Gomez, Anthony</cp:lastModifiedBy>
  <cp:revision>3</cp:revision>
  <dcterms:created xsi:type="dcterms:W3CDTF">2006-08-16T00:00:00Z</dcterms:created>
  <dcterms:modified xsi:type="dcterms:W3CDTF">2025-08-08T19:58:10Z</dcterms:modified>
  <dc:identifier>DAGirahctN8</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0x0101004EE02F034B8BF54BAE9AA0D60582A4B6</vt:lpwstr>
  </property>
  <property fmtid="{D5CDD505-2E9C-101B-9397-08002B2CF9AE}" pid="3" name="MediaServiceImageTags">
    <vt:lpwstr/>
  </property>
</Properties>
</file>